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73" r:id="rId2"/>
    <p:sldId id="256" r:id="rId3"/>
    <p:sldId id="257" r:id="rId4"/>
    <p:sldId id="258" r:id="rId5"/>
    <p:sldId id="259" r:id="rId6"/>
    <p:sldId id="260" r:id="rId7"/>
    <p:sldId id="261" r:id="rId8"/>
    <p:sldId id="263" r:id="rId9"/>
    <p:sldId id="274" r:id="rId10"/>
    <p:sldId id="264" r:id="rId11"/>
    <p:sldId id="265" r:id="rId12"/>
    <p:sldId id="266" r:id="rId13"/>
    <p:sldId id="267" r:id="rId14"/>
    <p:sldId id="268" r:id="rId15"/>
    <p:sldId id="275" r:id="rId16"/>
    <p:sldId id="269" r:id="rId17"/>
    <p:sldId id="276" r:id="rId18"/>
    <p:sldId id="278" r:id="rId19"/>
    <p:sldId id="279" r:id="rId20"/>
    <p:sldId id="277" r:id="rId21"/>
    <p:sldId id="270" r:id="rId2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CC"/>
    <a:srgbClr val="CC99FF"/>
    <a:srgbClr val="19CB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3" d="100"/>
          <a:sy n="93" d="100"/>
        </p:scale>
        <p:origin x="52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050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2862625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309224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277780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3"/>
        <p:cNvGrpSpPr/>
        <p:nvPr/>
      </p:nvGrpSpPr>
      <p:grpSpPr>
        <a:xfrm>
          <a:off x="0" y="0"/>
          <a:ext cx="0" cy="0"/>
          <a:chOff x="0" y="0"/>
          <a:chExt cx="0" cy="0"/>
        </a:xfrm>
      </p:grpSpPr>
    </p:spTree>
    <p:extLst>
      <p:ext uri="{BB962C8B-B14F-4D97-AF65-F5344CB8AC3E}">
        <p14:creationId xmlns:p14="http://schemas.microsoft.com/office/powerpoint/2010/main" val="21260571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6.png"/><Relationship Id="rId7"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4.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7"/>
          <p:cNvSpPr txBox="1">
            <a:spLocks noGrp="1"/>
          </p:cNvSpPr>
          <p:nvPr>
            <p:ph type="ctrTitle" idx="4294967295"/>
          </p:nvPr>
        </p:nvSpPr>
        <p:spPr>
          <a:xfrm>
            <a:off x="863451" y="1237489"/>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pPr lvl="0"/>
            <a:r>
              <a:rPr lang="en" sz="8000" b="0" dirty="0">
                <a:solidFill>
                  <a:srgbClr val="6600CC"/>
                </a:solidFill>
              </a:rPr>
              <a:t>FullStack</a:t>
            </a:r>
            <a:br>
              <a:rPr lang="en" sz="8000" dirty="0">
                <a:solidFill>
                  <a:srgbClr val="6600CC"/>
                </a:solidFill>
              </a:rPr>
            </a:br>
            <a:r>
              <a:rPr lang="en" sz="8000" b="0" dirty="0">
                <a:solidFill>
                  <a:srgbClr val="6600CC"/>
                </a:solidFill>
              </a:rPr>
              <a:t>Developer</a:t>
            </a:r>
            <a:endParaRPr sz="7680" dirty="0">
              <a:solidFill>
                <a:srgbClr val="6600CC"/>
              </a:solidFill>
            </a:endParaRPr>
          </a:p>
        </p:txBody>
      </p:sp>
      <p:cxnSp>
        <p:nvCxnSpPr>
          <p:cNvPr id="657" name="Google Shape;657;p37"/>
          <p:cNvCxnSpPr>
            <a:cxnSpLocks/>
          </p:cNvCxnSpPr>
          <p:nvPr/>
        </p:nvCxnSpPr>
        <p:spPr>
          <a:xfrm>
            <a:off x="1083214" y="4477411"/>
            <a:ext cx="7856392" cy="0"/>
          </a:xfrm>
          <a:prstGeom prst="straightConnector1">
            <a:avLst/>
          </a:prstGeom>
          <a:ln>
            <a:headEnd type="none" w="med" len="med"/>
            <a:tailEnd type="none" w="med" len="med"/>
          </a:ln>
        </p:spPr>
        <p:style>
          <a:lnRef idx="2">
            <a:schemeClr val="accent4"/>
          </a:lnRef>
          <a:fillRef idx="0">
            <a:schemeClr val="accent4"/>
          </a:fillRef>
          <a:effectRef idx="1">
            <a:schemeClr val="accent4"/>
          </a:effectRef>
          <a:fontRef idx="minor">
            <a:schemeClr val="tx1"/>
          </a:fontRef>
        </p:style>
      </p:cxnSp>
      <p:sp>
        <p:nvSpPr>
          <p:cNvPr id="227" name="Google Shape;434;p37"/>
          <p:cNvSpPr txBox="1">
            <a:spLocks/>
          </p:cNvSpPr>
          <p:nvPr/>
        </p:nvSpPr>
        <p:spPr>
          <a:xfrm>
            <a:off x="898564" y="170544"/>
            <a:ext cx="6560821" cy="607059"/>
          </a:xfrm>
          <a:prstGeom prst="rect">
            <a:avLst/>
          </a:prstGeom>
          <a:noFill/>
          <a:ln>
            <a:noFill/>
          </a:ln>
        </p:spPr>
        <p:txBody>
          <a:bodyPr spcFirstLastPara="1" wrap="square" lIns="146280" tIns="146280" rIns="146280" bIns="146280"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1pPr>
            <a:lvl2pPr marL="914400" marR="0" lvl="1"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2pPr>
            <a:lvl3pPr marL="1371600" marR="0" lvl="2"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3pPr>
            <a:lvl4pPr marL="1828800" marR="0" lvl="3"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4pPr>
            <a:lvl5pPr marL="2286000" marR="0" lvl="4"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5pPr>
            <a:lvl6pPr marL="2743200" marR="0" lvl="5"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6pPr>
            <a:lvl7pPr marL="3200400" marR="0" lvl="6"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7pPr>
            <a:lvl8pPr marL="3657600" marR="0" lvl="7"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8pPr>
            <a:lvl9pPr marL="4114800" marR="0" lvl="8" indent="-317500" algn="l" rtl="0">
              <a:lnSpc>
                <a:spcPct val="115000"/>
              </a:lnSpc>
              <a:spcBef>
                <a:spcPts val="0"/>
              </a:spcBef>
              <a:spcAft>
                <a:spcPts val="0"/>
              </a:spcAft>
              <a:buClr>
                <a:schemeClr val="dk1"/>
              </a:buClr>
              <a:buSzPts val="1400"/>
              <a:buFont typeface="Lato"/>
              <a:buChar char="■"/>
              <a:defRPr sz="1400" b="0" i="0" u="none" strike="noStrike" cap="none">
                <a:solidFill>
                  <a:schemeClr val="dk1"/>
                </a:solidFill>
                <a:latin typeface="Lato"/>
                <a:ea typeface="Lato"/>
                <a:cs typeface="Lato"/>
                <a:sym typeface="Lato"/>
              </a:defRPr>
            </a:lvl9pPr>
          </a:lstStyle>
          <a:p>
            <a:pPr marL="0" indent="0">
              <a:buNone/>
            </a:pPr>
            <a:r>
              <a:rPr lang="en-US" sz="3200" b="1" dirty="0"/>
              <a:t>Diplomatura en</a:t>
            </a: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1343" y="-1737098"/>
            <a:ext cx="5029403" cy="5029403"/>
          </a:xfrm>
          <a:prstGeom prst="rect">
            <a:avLst/>
          </a:prstGeom>
        </p:spPr>
      </p:pic>
      <p:sp>
        <p:nvSpPr>
          <p:cNvPr id="4" name="Google Shape;433;p37">
            <a:extLst>
              <a:ext uri="{FF2B5EF4-FFF2-40B4-BE49-F238E27FC236}">
                <a16:creationId xmlns:a16="http://schemas.microsoft.com/office/drawing/2014/main" id="{B9B04219-F1E6-B31D-68F3-FF8C0C8D65C4}"/>
              </a:ext>
            </a:extLst>
          </p:cNvPr>
          <p:cNvSpPr txBox="1">
            <a:spLocks/>
          </p:cNvSpPr>
          <p:nvPr/>
        </p:nvSpPr>
        <p:spPr>
          <a:xfrm>
            <a:off x="863451" y="4937298"/>
            <a:ext cx="12903498" cy="2462323"/>
          </a:xfrm>
          <a:prstGeom prst="rect">
            <a:avLst/>
          </a:prstGeom>
          <a:noFill/>
          <a:ln>
            <a:noFill/>
          </a:ln>
        </p:spPr>
        <p:txBody>
          <a:bodyPr spcFirstLastPara="1" wrap="square" lIns="146280" tIns="146280" rIns="146280" bIns="14628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Poppins"/>
              <a:buNone/>
              <a:defRPr sz="30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500"/>
              <a:buFont typeface="DM Sans"/>
              <a:buNone/>
              <a:defRPr sz="3500" b="1" i="0" u="none" strike="noStrike" cap="none">
                <a:solidFill>
                  <a:schemeClr val="dk1"/>
                </a:solidFill>
                <a:latin typeface="DM Sans"/>
                <a:ea typeface="DM Sans"/>
                <a:cs typeface="DM Sans"/>
                <a:sym typeface="DM Sans"/>
              </a:defRPr>
            </a:lvl9pPr>
          </a:lstStyle>
          <a:p>
            <a:r>
              <a:rPr lang="es-AR" sz="4800" b="0" dirty="0">
                <a:solidFill>
                  <a:srgbClr val="7000FF"/>
                </a:solidFill>
              </a:rPr>
              <a:t>CLASE – 11</a:t>
            </a:r>
          </a:p>
          <a:p>
            <a:r>
              <a:rPr lang="es-ES" sz="4800" b="0" dirty="0" err="1">
                <a:solidFill>
                  <a:srgbClr val="7000FF"/>
                </a:solidFill>
              </a:rPr>
              <a:t>Layouts</a:t>
            </a:r>
            <a:r>
              <a:rPr lang="es-ES" sz="4800" b="0" dirty="0">
                <a:solidFill>
                  <a:srgbClr val="7000FF"/>
                </a:solidFill>
              </a:rPr>
              <a:t> con CSS: </a:t>
            </a:r>
            <a:r>
              <a:rPr lang="es-ES" sz="4800" b="0" dirty="0" err="1">
                <a:solidFill>
                  <a:srgbClr val="7000FF"/>
                </a:solidFill>
              </a:rPr>
              <a:t>Flexbox</a:t>
            </a:r>
            <a:r>
              <a:rPr lang="es-ES" sz="4800" b="0" dirty="0">
                <a:solidFill>
                  <a:srgbClr val="7000FF"/>
                </a:solidFill>
              </a:rPr>
              <a:t> y </a:t>
            </a:r>
            <a:r>
              <a:rPr lang="es-ES" sz="4800" b="0" dirty="0" err="1">
                <a:solidFill>
                  <a:srgbClr val="7000FF"/>
                </a:solidFill>
              </a:rPr>
              <a:t>Grid</a:t>
            </a:r>
            <a:endParaRPr lang="es-AR" sz="4800" b="0" dirty="0">
              <a:solidFill>
                <a:srgbClr val="7000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7620" y="62798"/>
            <a:ext cx="14630400" cy="8229600"/>
          </a:xfrm>
          <a:prstGeom prst="rect">
            <a:avLst/>
          </a:prstGeom>
          <a:solidFill>
            <a:schemeClr val="bg2">
              <a:lumMod val="75000"/>
            </a:schemeClr>
          </a:solidFill>
          <a:ln/>
        </p:spPr>
        <p:txBody>
          <a:bodyPr/>
          <a:lstStyle/>
          <a:p>
            <a:endParaRPr lang="es-AR"/>
          </a:p>
        </p:txBody>
      </p:sp>
      <p:sp>
        <p:nvSpPr>
          <p:cNvPr id="4" name="Text 2"/>
          <p:cNvSpPr/>
          <p:nvPr/>
        </p:nvSpPr>
        <p:spPr>
          <a:xfrm>
            <a:off x="786170" y="404134"/>
            <a:ext cx="9237107" cy="694373"/>
          </a:xfrm>
          <a:prstGeom prst="rect">
            <a:avLst/>
          </a:prstGeom>
          <a:noFill/>
          <a:ln/>
        </p:spPr>
        <p:txBody>
          <a:bodyPr wrap="none" rtlCol="0" anchor="t"/>
          <a:lstStyle/>
          <a:p>
            <a:pPr marL="0" indent="0">
              <a:lnSpc>
                <a:spcPts val="5468"/>
              </a:lnSpc>
              <a:buNone/>
            </a:pPr>
            <a:r>
              <a:rPr lang="en-US" sz="4374" b="1" kern="0" spc="-131" dirty="0" err="1">
                <a:solidFill>
                  <a:srgbClr val="FFFFFF"/>
                </a:solidFill>
                <a:latin typeface="Inter" pitchFamily="34" charset="0"/>
                <a:ea typeface="Inter" pitchFamily="34" charset="-122"/>
                <a:cs typeface="Inter" pitchFamily="34" charset="-120"/>
              </a:rPr>
              <a:t>Posición</a:t>
            </a:r>
            <a:r>
              <a:rPr lang="en-US" sz="4374" b="1" kern="0" spc="-131" dirty="0">
                <a:solidFill>
                  <a:srgbClr val="FFFFFF"/>
                </a:solidFill>
                <a:latin typeface="Inter" pitchFamily="34" charset="0"/>
                <a:ea typeface="Inter" pitchFamily="34" charset="-122"/>
                <a:cs typeface="Inter" pitchFamily="34" charset="-120"/>
              </a:rPr>
              <a:t> del Grid</a:t>
            </a:r>
            <a:endParaRPr lang="en-US" sz="4374" dirty="0"/>
          </a:p>
        </p:txBody>
      </p:sp>
      <p:sp>
        <p:nvSpPr>
          <p:cNvPr id="5" name="Text 3"/>
          <p:cNvSpPr/>
          <p:nvPr/>
        </p:nvSpPr>
        <p:spPr>
          <a:xfrm>
            <a:off x="716876" y="1309188"/>
            <a:ext cx="9306401" cy="666512"/>
          </a:xfrm>
          <a:prstGeom prst="rect">
            <a:avLst/>
          </a:prstGeom>
          <a:noFill/>
          <a:ln/>
        </p:spPr>
        <p:txBody>
          <a:bodyPr wrap="square" rtlCol="0" anchor="t"/>
          <a:lstStyle/>
          <a:p>
            <a:pPr marL="0" indent="0">
              <a:lnSpc>
                <a:spcPts val="2624"/>
              </a:lnSpc>
              <a:buNone/>
            </a:pPr>
            <a:r>
              <a:rPr lang="en-US" sz="2400" kern="0" spc="-35" dirty="0" err="1">
                <a:solidFill>
                  <a:srgbClr val="E5E0DF"/>
                </a:solidFill>
                <a:latin typeface="Inter" pitchFamily="34" charset="0"/>
                <a:ea typeface="Inter" pitchFamily="34" charset="-122"/>
                <a:cs typeface="Inter" pitchFamily="34" charset="-120"/>
              </a:rPr>
              <a:t>Css</a:t>
            </a:r>
            <a:r>
              <a:rPr lang="en-US" sz="2400" kern="0" spc="-35" dirty="0">
                <a:solidFill>
                  <a:srgbClr val="E5E0DF"/>
                </a:solidFill>
                <a:latin typeface="Inter" pitchFamily="34" charset="0"/>
                <a:ea typeface="Inter" pitchFamily="34" charset="-122"/>
                <a:cs typeface="Inter" pitchFamily="34" charset="-120"/>
              </a:rPr>
              <a:t> y </a:t>
            </a:r>
            <a:r>
              <a:rPr lang="en-US" sz="2400" kern="0" spc="-35" dirty="0" err="1">
                <a:solidFill>
                  <a:srgbClr val="E5E0DF"/>
                </a:solidFill>
                <a:latin typeface="Inter" pitchFamily="34" charset="0"/>
                <a:ea typeface="Inter" pitchFamily="34" charset="-122"/>
                <a:cs typeface="Inter" pitchFamily="34" charset="-120"/>
              </a:rPr>
              <a:t>concepos</a:t>
            </a:r>
            <a:r>
              <a:rPr lang="en-US" sz="2400" kern="0" spc="-35" dirty="0">
                <a:solidFill>
                  <a:srgbClr val="E5E0DF"/>
                </a:solidFill>
                <a:latin typeface="Inter" pitchFamily="34" charset="0"/>
                <a:ea typeface="Inter" pitchFamily="34" charset="-122"/>
                <a:cs typeface="Inter" pitchFamily="34" charset="-120"/>
              </a:rPr>
              <a:t> clave </a:t>
            </a:r>
            <a:r>
              <a:rPr lang="en-US" sz="2400" kern="0" spc="-35" dirty="0" err="1">
                <a:solidFill>
                  <a:srgbClr val="E5E0DF"/>
                </a:solidFill>
                <a:latin typeface="Inter" pitchFamily="34" charset="0"/>
                <a:ea typeface="Inter" pitchFamily="34" charset="-122"/>
                <a:cs typeface="Inter" pitchFamily="34" charset="-120"/>
              </a:rPr>
              <a:t>en</a:t>
            </a:r>
            <a:r>
              <a:rPr lang="en-US" sz="2400" kern="0" spc="-35" dirty="0">
                <a:solidFill>
                  <a:srgbClr val="E5E0DF"/>
                </a:solidFill>
                <a:latin typeface="Inter" pitchFamily="34" charset="0"/>
                <a:ea typeface="Inter" pitchFamily="34" charset="-122"/>
                <a:cs typeface="Inter" pitchFamily="34" charset="-120"/>
              </a:rPr>
              <a:t> </a:t>
            </a:r>
            <a:r>
              <a:rPr lang="en-US" sz="2400" kern="0" spc="-35" dirty="0" err="1">
                <a:solidFill>
                  <a:srgbClr val="E5E0DF"/>
                </a:solidFill>
                <a:latin typeface="Inter" pitchFamily="34" charset="0"/>
                <a:ea typeface="Inter" pitchFamily="34" charset="-122"/>
                <a:cs typeface="Inter" pitchFamily="34" charset="-120"/>
              </a:rPr>
              <a:t>el</a:t>
            </a:r>
            <a:r>
              <a:rPr lang="en-US" sz="2400" kern="0" spc="-35" dirty="0">
                <a:solidFill>
                  <a:srgbClr val="E5E0DF"/>
                </a:solidFill>
                <a:latin typeface="Inter" pitchFamily="34" charset="0"/>
                <a:ea typeface="Inter" pitchFamily="34" charset="-122"/>
                <a:cs typeface="Inter" pitchFamily="34" charset="-120"/>
              </a:rPr>
              <a:t> Grid:</a:t>
            </a:r>
            <a:endParaRPr lang="en-US" sz="2400" dirty="0"/>
          </a:p>
        </p:txBody>
      </p:sp>
      <p:sp>
        <p:nvSpPr>
          <p:cNvPr id="6" name="Text 4"/>
          <p:cNvSpPr/>
          <p:nvPr/>
        </p:nvSpPr>
        <p:spPr>
          <a:xfrm>
            <a:off x="1026968" y="2211405"/>
            <a:ext cx="9306401" cy="666512"/>
          </a:xfrm>
          <a:prstGeom prst="rect">
            <a:avLst/>
          </a:prstGeom>
          <a:noFill/>
          <a:ln/>
        </p:spPr>
        <p:txBody>
          <a:bodyPr wrap="square" rtlCol="0" anchor="t"/>
          <a:lstStyle/>
          <a:p>
            <a:pPr marL="0" indent="0" algn="just">
              <a:lnSpc>
                <a:spcPct val="150000"/>
              </a:lnSpc>
              <a:buNone/>
            </a:pPr>
            <a:r>
              <a:rPr lang="en-US" sz="2800" kern="0" spc="-35" dirty="0">
                <a:solidFill>
                  <a:srgbClr val="6600CC"/>
                </a:solidFill>
                <a:latin typeface="Inter" pitchFamily="34" charset="0"/>
                <a:ea typeface="Inter" pitchFamily="34" charset="-122"/>
                <a:cs typeface="Inter" pitchFamily="34" charset="-120"/>
              </a:rPr>
              <a:t>Grid Container</a:t>
            </a:r>
            <a:r>
              <a:rPr lang="en-US" sz="1750" b="1" kern="0" spc="-35" dirty="0">
                <a:solidFill>
                  <a:srgbClr val="E5E0DF"/>
                </a:solidFill>
                <a:latin typeface="Inter" pitchFamily="34" charset="0"/>
                <a:ea typeface="Inter" pitchFamily="34" charset="-122"/>
                <a:cs typeface="Inter" pitchFamily="34" charset="-120"/>
              </a:rPr>
              <a:t>:</a:t>
            </a:r>
            <a:r>
              <a:rPr lang="en-US" sz="1750" kern="0" spc="-35" dirty="0">
                <a:solidFill>
                  <a:srgbClr val="E5E0DF"/>
                </a:solidFill>
                <a:latin typeface="Inter" pitchFamily="34" charset="0"/>
                <a:ea typeface="Inter" pitchFamily="34" charset="-122"/>
                <a:cs typeface="Inter" pitchFamily="34" charset="-120"/>
              </a:rPr>
              <a:t> </a:t>
            </a:r>
            <a:r>
              <a:rPr lang="en-US" sz="2400" kern="0" spc="-35" dirty="0">
                <a:solidFill>
                  <a:srgbClr val="E5E0DF"/>
                </a:solidFill>
                <a:latin typeface="Inter" pitchFamily="34" charset="0"/>
                <a:ea typeface="Inter" pitchFamily="34" charset="-122"/>
                <a:cs typeface="Inter" pitchFamily="34" charset="-120"/>
              </a:rPr>
              <a:t>The parent element that establishes the grid structure, defined with </a:t>
            </a:r>
            <a:r>
              <a:rPr lang="en-US" sz="2400" kern="0" spc="-35" dirty="0">
                <a:solidFill>
                  <a:srgbClr val="E5E0DF"/>
                </a:solidFill>
                <a:highlight>
                  <a:srgbClr val="0A004D"/>
                </a:highlight>
                <a:latin typeface="Consolas" pitchFamily="34" charset="0"/>
                <a:ea typeface="Consolas" pitchFamily="34" charset="-122"/>
                <a:cs typeface="Consolas" pitchFamily="34" charset="-120"/>
              </a:rPr>
              <a:t>display: grid;</a:t>
            </a:r>
            <a:r>
              <a:rPr lang="en-US" sz="2400" kern="0" spc="-35" dirty="0">
                <a:solidFill>
                  <a:srgbClr val="E5E0DF"/>
                </a:solidFill>
                <a:latin typeface="Inter" pitchFamily="34" charset="0"/>
                <a:ea typeface="Inter" pitchFamily="34" charset="-122"/>
                <a:cs typeface="Inter" pitchFamily="34" charset="-120"/>
              </a:rPr>
              <a:t>.</a:t>
            </a:r>
            <a:endParaRPr lang="en-US" sz="2400" dirty="0"/>
          </a:p>
        </p:txBody>
      </p:sp>
      <p:sp>
        <p:nvSpPr>
          <p:cNvPr id="7" name="Text 5"/>
          <p:cNvSpPr/>
          <p:nvPr/>
        </p:nvSpPr>
        <p:spPr>
          <a:xfrm>
            <a:off x="1026968" y="3441590"/>
            <a:ext cx="9678704" cy="608464"/>
          </a:xfrm>
          <a:prstGeom prst="rect">
            <a:avLst/>
          </a:prstGeom>
          <a:noFill/>
          <a:ln/>
        </p:spPr>
        <p:txBody>
          <a:bodyPr wrap="none" rtlCol="0" anchor="t"/>
          <a:lstStyle/>
          <a:p>
            <a:pPr marL="0" indent="0">
              <a:lnSpc>
                <a:spcPts val="2624"/>
              </a:lnSpc>
              <a:buNone/>
            </a:pPr>
            <a:r>
              <a:rPr lang="en-US" sz="2800" kern="0" spc="-35" dirty="0">
                <a:solidFill>
                  <a:srgbClr val="6600CC"/>
                </a:solidFill>
                <a:latin typeface="Inter" pitchFamily="34" charset="0"/>
                <a:ea typeface="Inter" pitchFamily="34" charset="-122"/>
              </a:rPr>
              <a:t>Grid Items</a:t>
            </a:r>
            <a:r>
              <a:rPr lang="en-US" sz="1750" b="1" kern="0" spc="-35" dirty="0">
                <a:solidFill>
                  <a:srgbClr val="E5E0DF"/>
                </a:solidFill>
                <a:latin typeface="Inter" pitchFamily="34" charset="0"/>
                <a:ea typeface="Inter" pitchFamily="34" charset="-122"/>
                <a:cs typeface="Inter" pitchFamily="34" charset="-120"/>
              </a:rPr>
              <a:t>:</a:t>
            </a:r>
            <a:r>
              <a:rPr lang="en-US" sz="1750" kern="0" spc="-35" dirty="0">
                <a:solidFill>
                  <a:srgbClr val="E5E0DF"/>
                </a:solidFill>
                <a:latin typeface="Inter" pitchFamily="34" charset="0"/>
                <a:ea typeface="Inter" pitchFamily="34" charset="-122"/>
                <a:cs typeface="Inter" pitchFamily="34" charset="-120"/>
              </a:rPr>
              <a:t> </a:t>
            </a:r>
            <a:r>
              <a:rPr lang="en-US" sz="2400" kern="0" spc="-35" dirty="0">
                <a:solidFill>
                  <a:srgbClr val="E5E0DF"/>
                </a:solidFill>
                <a:latin typeface="Inter" pitchFamily="34" charset="0"/>
                <a:ea typeface="Inter" pitchFamily="34" charset="-122"/>
              </a:rPr>
              <a:t>Son </a:t>
            </a:r>
            <a:r>
              <a:rPr lang="en-US" sz="2400" kern="0" spc="-35" dirty="0" err="1">
                <a:solidFill>
                  <a:srgbClr val="E5E0DF"/>
                </a:solidFill>
                <a:latin typeface="Inter" pitchFamily="34" charset="0"/>
                <a:ea typeface="Inter" pitchFamily="34" charset="-122"/>
              </a:rPr>
              <a:t>los</a:t>
            </a:r>
            <a:r>
              <a:rPr lang="en-US" sz="2400" kern="0" spc="-35" dirty="0">
                <a:solidFill>
                  <a:srgbClr val="E5E0DF"/>
                </a:solidFill>
                <a:latin typeface="Inter" pitchFamily="34" charset="0"/>
                <a:ea typeface="Inter" pitchFamily="34" charset="-122"/>
              </a:rPr>
              <a:t> </a:t>
            </a:r>
            <a:r>
              <a:rPr lang="en-US" sz="2400" kern="0" spc="-35" dirty="0" err="1">
                <a:solidFill>
                  <a:srgbClr val="E5E0DF"/>
                </a:solidFill>
                <a:latin typeface="Inter" pitchFamily="34" charset="0"/>
                <a:ea typeface="Inter" pitchFamily="34" charset="-122"/>
              </a:rPr>
              <a:t>hijos</a:t>
            </a:r>
            <a:r>
              <a:rPr lang="en-US" sz="2400" kern="0" spc="-35" dirty="0">
                <a:solidFill>
                  <a:srgbClr val="E5E0DF"/>
                </a:solidFill>
                <a:latin typeface="Inter" pitchFamily="34" charset="0"/>
                <a:ea typeface="Inter" pitchFamily="34" charset="-122"/>
              </a:rPr>
              <a:t> o child, que se </a:t>
            </a:r>
            <a:r>
              <a:rPr lang="en-US" sz="2400" kern="0" spc="-35" dirty="0" err="1">
                <a:solidFill>
                  <a:srgbClr val="E5E0DF"/>
                </a:solidFill>
                <a:latin typeface="Inter" pitchFamily="34" charset="0"/>
                <a:ea typeface="Inter" pitchFamily="34" charset="-122"/>
              </a:rPr>
              <a:t>colocarán</a:t>
            </a:r>
            <a:r>
              <a:rPr lang="en-US" sz="2400" kern="0" spc="-35" dirty="0">
                <a:solidFill>
                  <a:srgbClr val="E5E0DF"/>
                </a:solidFill>
                <a:latin typeface="Inter" pitchFamily="34" charset="0"/>
                <a:ea typeface="Inter" pitchFamily="34" charset="-122"/>
              </a:rPr>
              <a:t> </a:t>
            </a:r>
            <a:r>
              <a:rPr lang="en-US" sz="2400" kern="0" spc="-35" dirty="0" err="1">
                <a:solidFill>
                  <a:srgbClr val="E5E0DF"/>
                </a:solidFill>
                <a:latin typeface="Inter" pitchFamily="34" charset="0"/>
                <a:ea typeface="Inter" pitchFamily="34" charset="-122"/>
              </a:rPr>
              <a:t>dentro</a:t>
            </a:r>
            <a:r>
              <a:rPr lang="en-US" sz="2400" kern="0" spc="-35" dirty="0">
                <a:solidFill>
                  <a:srgbClr val="E5E0DF"/>
                </a:solidFill>
                <a:latin typeface="Inter" pitchFamily="34" charset="0"/>
                <a:ea typeface="Inter" pitchFamily="34" charset="-122"/>
              </a:rPr>
              <a:t> del </a:t>
            </a:r>
          </a:p>
          <a:p>
            <a:pPr marL="0" indent="0">
              <a:lnSpc>
                <a:spcPts val="2624"/>
              </a:lnSpc>
              <a:buNone/>
            </a:pPr>
            <a:r>
              <a:rPr lang="en-US" sz="2400" kern="0" spc="-35" dirty="0" err="1">
                <a:solidFill>
                  <a:srgbClr val="E5E0DF"/>
                </a:solidFill>
                <a:latin typeface="Inter" pitchFamily="34" charset="0"/>
                <a:ea typeface="Inter" pitchFamily="34" charset="-122"/>
              </a:rPr>
              <a:t>contenedor</a:t>
            </a:r>
            <a:r>
              <a:rPr lang="en-US" sz="2400" kern="0" spc="-35" dirty="0">
                <a:solidFill>
                  <a:srgbClr val="E5E0DF"/>
                </a:solidFill>
                <a:latin typeface="Inter" pitchFamily="34" charset="0"/>
                <a:ea typeface="Inter" pitchFamily="34" charset="-122"/>
              </a:rPr>
              <a:t> </a:t>
            </a:r>
            <a:r>
              <a:rPr lang="en-US" sz="2400" kern="0" spc="-35" dirty="0" err="1">
                <a:solidFill>
                  <a:srgbClr val="E5E0DF"/>
                </a:solidFill>
                <a:latin typeface="Inter" pitchFamily="34" charset="0"/>
                <a:ea typeface="Inter" pitchFamily="34" charset="-122"/>
              </a:rPr>
              <a:t>cuadrícula</a:t>
            </a:r>
            <a:r>
              <a:rPr lang="en-US" sz="2400" kern="0" spc="-35" dirty="0">
                <a:solidFill>
                  <a:srgbClr val="E5E0DF"/>
                </a:solidFill>
                <a:latin typeface="Inter" pitchFamily="34" charset="0"/>
                <a:ea typeface="Inter" pitchFamily="34" charset="-122"/>
              </a:rPr>
              <a:t>.</a:t>
            </a:r>
          </a:p>
        </p:txBody>
      </p:sp>
      <p:sp>
        <p:nvSpPr>
          <p:cNvPr id="8" name="Text 6"/>
          <p:cNvSpPr/>
          <p:nvPr/>
        </p:nvSpPr>
        <p:spPr>
          <a:xfrm>
            <a:off x="1026967" y="4151585"/>
            <a:ext cx="9306401" cy="666512"/>
          </a:xfrm>
          <a:prstGeom prst="rect">
            <a:avLst/>
          </a:prstGeom>
          <a:noFill/>
          <a:ln/>
        </p:spPr>
        <p:txBody>
          <a:bodyPr wrap="square" rtlCol="0" anchor="t"/>
          <a:lstStyle/>
          <a:p>
            <a:pPr marL="0" indent="0">
              <a:lnSpc>
                <a:spcPts val="2624"/>
              </a:lnSpc>
              <a:buNone/>
            </a:pPr>
            <a:r>
              <a:rPr lang="en-US" sz="2800" kern="0" spc="-35" dirty="0">
                <a:solidFill>
                  <a:srgbClr val="6600CC"/>
                </a:solidFill>
                <a:latin typeface="Inter" pitchFamily="34" charset="0"/>
                <a:ea typeface="Inter" pitchFamily="34" charset="-122"/>
              </a:rPr>
              <a:t>Grid Lines</a:t>
            </a:r>
            <a:r>
              <a:rPr lang="en-US" sz="1750" b="1" kern="0" spc="-35" dirty="0">
                <a:solidFill>
                  <a:srgbClr val="E5E0DF"/>
                </a:solidFill>
                <a:latin typeface="Inter" pitchFamily="34" charset="0"/>
                <a:ea typeface="Inter" pitchFamily="34" charset="-122"/>
                <a:cs typeface="Inter" pitchFamily="34" charset="-120"/>
              </a:rPr>
              <a:t>:</a:t>
            </a:r>
            <a:r>
              <a:rPr lang="en-US" sz="1750" kern="0" spc="-35" dirty="0">
                <a:solidFill>
                  <a:srgbClr val="E5E0DF"/>
                </a:solidFill>
                <a:latin typeface="Inter" pitchFamily="34" charset="0"/>
                <a:ea typeface="Inter" pitchFamily="34" charset="-122"/>
                <a:cs typeface="Inter" pitchFamily="34" charset="-120"/>
              </a:rPr>
              <a:t> </a:t>
            </a:r>
            <a:r>
              <a:rPr lang="en-US" sz="2400" kern="0" spc="-35" dirty="0">
                <a:solidFill>
                  <a:srgbClr val="E5E0DF"/>
                </a:solidFill>
                <a:latin typeface="Inter" pitchFamily="34" charset="0"/>
                <a:ea typeface="Inter" pitchFamily="34" charset="-122"/>
              </a:rPr>
              <a:t>Son las </a:t>
            </a:r>
            <a:r>
              <a:rPr lang="en-US" sz="2400" kern="0" spc="-35" dirty="0" err="1">
                <a:solidFill>
                  <a:srgbClr val="E5E0DF"/>
                </a:solidFill>
                <a:latin typeface="Inter" pitchFamily="34" charset="0"/>
                <a:ea typeface="Inter" pitchFamily="34" charset="-122"/>
              </a:rPr>
              <a:t>líneas</a:t>
            </a:r>
            <a:r>
              <a:rPr lang="en-US" sz="2400" kern="0" spc="-35" dirty="0">
                <a:solidFill>
                  <a:srgbClr val="E5E0DF"/>
                </a:solidFill>
                <a:latin typeface="Inter" pitchFamily="34" charset="0"/>
                <a:ea typeface="Inter" pitchFamily="34" charset="-122"/>
              </a:rPr>
              <a:t> invisibles que </a:t>
            </a:r>
            <a:r>
              <a:rPr lang="en-US" sz="2400" kern="0" spc="-35" dirty="0" err="1">
                <a:solidFill>
                  <a:srgbClr val="E5E0DF"/>
                </a:solidFill>
                <a:latin typeface="Inter" pitchFamily="34" charset="0"/>
                <a:ea typeface="Inter" pitchFamily="34" charset="-122"/>
              </a:rPr>
              <a:t>definen</a:t>
            </a:r>
            <a:r>
              <a:rPr lang="en-US" sz="2400" kern="0" spc="-35" dirty="0">
                <a:solidFill>
                  <a:srgbClr val="E5E0DF"/>
                </a:solidFill>
                <a:latin typeface="Inter" pitchFamily="34" charset="0"/>
                <a:ea typeface="Inter" pitchFamily="34" charset="-122"/>
              </a:rPr>
              <a:t> las </a:t>
            </a:r>
            <a:r>
              <a:rPr lang="en-US" sz="2400" kern="0" spc="-35" dirty="0" err="1">
                <a:solidFill>
                  <a:srgbClr val="E5E0DF"/>
                </a:solidFill>
                <a:latin typeface="Inter" pitchFamily="34" charset="0"/>
                <a:ea typeface="Inter" pitchFamily="34" charset="-122"/>
              </a:rPr>
              <a:t>filas</a:t>
            </a:r>
            <a:r>
              <a:rPr lang="en-US" sz="2400" kern="0" spc="-35" dirty="0">
                <a:solidFill>
                  <a:srgbClr val="E5E0DF"/>
                </a:solidFill>
                <a:latin typeface="Inter" pitchFamily="34" charset="0"/>
                <a:ea typeface="Inter" pitchFamily="34" charset="-122"/>
              </a:rPr>
              <a:t> y </a:t>
            </a:r>
            <a:r>
              <a:rPr lang="en-US" sz="2400" kern="0" spc="-35" dirty="0" err="1">
                <a:solidFill>
                  <a:srgbClr val="E5E0DF"/>
                </a:solidFill>
                <a:latin typeface="Inter" pitchFamily="34" charset="0"/>
                <a:ea typeface="Inter" pitchFamily="34" charset="-122"/>
              </a:rPr>
              <a:t>columnas</a:t>
            </a:r>
            <a:r>
              <a:rPr lang="en-US" sz="2400" kern="0" spc="-35" dirty="0">
                <a:solidFill>
                  <a:srgbClr val="E5E0DF"/>
                </a:solidFill>
                <a:latin typeface="Inter" pitchFamily="34" charset="0"/>
                <a:ea typeface="Inter" pitchFamily="34" charset="-122"/>
              </a:rPr>
              <a:t> </a:t>
            </a:r>
            <a:r>
              <a:rPr lang="en-US" sz="2400" kern="0" spc="-35" dirty="0" err="1">
                <a:solidFill>
                  <a:srgbClr val="E5E0DF"/>
                </a:solidFill>
                <a:latin typeface="Inter" pitchFamily="34" charset="0"/>
                <a:ea typeface="Inter" pitchFamily="34" charset="-122"/>
              </a:rPr>
              <a:t>en</a:t>
            </a:r>
            <a:r>
              <a:rPr lang="en-US" sz="2400" kern="0" spc="-35" dirty="0">
                <a:solidFill>
                  <a:srgbClr val="E5E0DF"/>
                </a:solidFill>
                <a:latin typeface="Inter" pitchFamily="34" charset="0"/>
                <a:ea typeface="Inter" pitchFamily="34" charset="-122"/>
              </a:rPr>
              <a:t> la </a:t>
            </a:r>
            <a:r>
              <a:rPr lang="en-US" sz="2400" kern="0" spc="-35" dirty="0" err="1">
                <a:solidFill>
                  <a:srgbClr val="E5E0DF"/>
                </a:solidFill>
                <a:latin typeface="Inter" pitchFamily="34" charset="0"/>
                <a:ea typeface="Inter" pitchFamily="34" charset="-122"/>
              </a:rPr>
              <a:t>grilla</a:t>
            </a:r>
            <a:r>
              <a:rPr lang="en-US" sz="2400" kern="0" spc="-35" dirty="0">
                <a:solidFill>
                  <a:srgbClr val="E5E0DF"/>
                </a:solidFill>
                <a:latin typeface="Inter" pitchFamily="34" charset="0"/>
                <a:ea typeface="Inter" pitchFamily="34" charset="-122"/>
              </a:rPr>
              <a:t>. </a:t>
            </a:r>
            <a:r>
              <a:rPr lang="en-US" sz="2400" kern="0" spc="-35" dirty="0" err="1">
                <a:solidFill>
                  <a:srgbClr val="E5E0DF"/>
                </a:solidFill>
                <a:latin typeface="Inter" pitchFamily="34" charset="0"/>
                <a:ea typeface="Inter" pitchFamily="34" charset="-122"/>
              </a:rPr>
              <a:t>Pueden</a:t>
            </a:r>
            <a:r>
              <a:rPr lang="en-US" sz="2400" kern="0" spc="-35" dirty="0">
                <a:solidFill>
                  <a:srgbClr val="E5E0DF"/>
                </a:solidFill>
                <a:latin typeface="Inter" pitchFamily="34" charset="0"/>
                <a:ea typeface="Inter" pitchFamily="34" charset="-122"/>
              </a:rPr>
              <a:t> ser </a:t>
            </a:r>
            <a:r>
              <a:rPr lang="en-US" sz="2400" kern="0" spc="-35" dirty="0" err="1">
                <a:solidFill>
                  <a:srgbClr val="E5E0DF"/>
                </a:solidFill>
                <a:latin typeface="Inter" pitchFamily="34" charset="0"/>
                <a:ea typeface="Inter" pitchFamily="34" charset="-122"/>
              </a:rPr>
              <a:t>referenciados</a:t>
            </a:r>
            <a:r>
              <a:rPr lang="en-US" sz="2400" kern="0" spc="-35" dirty="0">
                <a:solidFill>
                  <a:srgbClr val="E5E0DF"/>
                </a:solidFill>
                <a:latin typeface="Inter" pitchFamily="34" charset="0"/>
                <a:ea typeface="Inter" pitchFamily="34" charset="-122"/>
              </a:rPr>
              <a:t> a elementos de </a:t>
            </a:r>
            <a:r>
              <a:rPr lang="en-US" sz="2400" kern="0" spc="-35" dirty="0" err="1">
                <a:solidFill>
                  <a:srgbClr val="E5E0DF"/>
                </a:solidFill>
                <a:latin typeface="Inter" pitchFamily="34" charset="0"/>
                <a:ea typeface="Inter" pitchFamily="34" charset="-122"/>
              </a:rPr>
              <a:t>posición</a:t>
            </a:r>
            <a:r>
              <a:rPr lang="en-US" sz="2400" kern="0" spc="-35" dirty="0">
                <a:solidFill>
                  <a:srgbClr val="E5E0DF"/>
                </a:solidFill>
                <a:latin typeface="Inter" pitchFamily="34" charset="0"/>
                <a:ea typeface="Inter" pitchFamily="34" charset="-122"/>
              </a:rPr>
              <a:t>.</a:t>
            </a:r>
          </a:p>
        </p:txBody>
      </p:sp>
      <p:sp>
        <p:nvSpPr>
          <p:cNvPr id="9" name="Text 7"/>
          <p:cNvSpPr/>
          <p:nvPr/>
        </p:nvSpPr>
        <p:spPr>
          <a:xfrm>
            <a:off x="1026968" y="5042714"/>
            <a:ext cx="9306401" cy="666512"/>
          </a:xfrm>
          <a:prstGeom prst="rect">
            <a:avLst/>
          </a:prstGeom>
          <a:noFill/>
          <a:ln/>
        </p:spPr>
        <p:txBody>
          <a:bodyPr wrap="square" rtlCol="0" anchor="t"/>
          <a:lstStyle/>
          <a:p>
            <a:pPr marL="0" indent="0" algn="just">
              <a:lnSpc>
                <a:spcPts val="2624"/>
              </a:lnSpc>
              <a:buNone/>
            </a:pPr>
            <a:r>
              <a:rPr lang="en-US" sz="2800" kern="0" spc="-35" dirty="0">
                <a:solidFill>
                  <a:srgbClr val="6600CC"/>
                </a:solidFill>
                <a:latin typeface="Inter" pitchFamily="34" charset="0"/>
                <a:ea typeface="Inter" pitchFamily="34" charset="-122"/>
              </a:rPr>
              <a:t>Grid Tracks: </a:t>
            </a:r>
            <a:r>
              <a:rPr lang="en-US" sz="2400" kern="0" spc="-35" dirty="0">
                <a:solidFill>
                  <a:srgbClr val="E5E0DF"/>
                </a:solidFill>
                <a:latin typeface="Inter" pitchFamily="34" charset="0"/>
                <a:ea typeface="Inter" pitchFamily="34" charset="-122"/>
                <a:cs typeface="Inter" pitchFamily="34" charset="-120"/>
              </a:rPr>
              <a:t>El </a:t>
            </a:r>
            <a:r>
              <a:rPr lang="en-US" sz="2400" kern="0" spc="-35" dirty="0" err="1">
                <a:solidFill>
                  <a:srgbClr val="E5E0DF"/>
                </a:solidFill>
                <a:latin typeface="Inter" pitchFamily="34" charset="0"/>
                <a:ea typeface="Inter" pitchFamily="34" charset="-122"/>
                <a:cs typeface="Inter" pitchFamily="34" charset="-120"/>
              </a:rPr>
              <a:t>espacio</a:t>
            </a:r>
            <a:r>
              <a:rPr lang="en-US" sz="2400" kern="0" spc="-35" dirty="0">
                <a:solidFill>
                  <a:srgbClr val="E5E0DF"/>
                </a:solidFill>
                <a:latin typeface="Inter" pitchFamily="34" charset="0"/>
                <a:ea typeface="Inter" pitchFamily="34" charset="-122"/>
                <a:cs typeface="Inter" pitchFamily="34" charset="-120"/>
              </a:rPr>
              <a:t> entre </a:t>
            </a:r>
            <a:r>
              <a:rPr lang="en-US" sz="2400" kern="0" spc="-35" dirty="0" err="1">
                <a:solidFill>
                  <a:srgbClr val="E5E0DF"/>
                </a:solidFill>
                <a:latin typeface="Inter" pitchFamily="34" charset="0"/>
                <a:ea typeface="Inter" pitchFamily="34" charset="-122"/>
                <a:cs typeface="Inter" pitchFamily="34" charset="-120"/>
              </a:rPr>
              <a:t>líneas</a:t>
            </a:r>
            <a:r>
              <a:rPr lang="en-US" sz="2400" kern="0" spc="-35" dirty="0">
                <a:solidFill>
                  <a:srgbClr val="E5E0DF"/>
                </a:solidFill>
                <a:latin typeface="Inter" pitchFamily="34" charset="0"/>
                <a:ea typeface="Inter" pitchFamily="34" charset="-122"/>
                <a:cs typeface="Inter" pitchFamily="34" charset="-120"/>
              </a:rPr>
              <a:t> de </a:t>
            </a:r>
            <a:r>
              <a:rPr lang="en-US" sz="2400" kern="0" spc="-35" dirty="0" err="1">
                <a:solidFill>
                  <a:srgbClr val="E5E0DF"/>
                </a:solidFill>
                <a:latin typeface="Inter" pitchFamily="34" charset="0"/>
                <a:ea typeface="Inter" pitchFamily="34" charset="-122"/>
                <a:cs typeface="Inter" pitchFamily="34" charset="-120"/>
              </a:rPr>
              <a:t>cuadrícula</a:t>
            </a:r>
            <a:r>
              <a:rPr lang="en-US" sz="2400" kern="0" spc="-35" dirty="0">
                <a:solidFill>
                  <a:srgbClr val="E5E0DF"/>
                </a:solidFill>
                <a:latin typeface="Inter" pitchFamily="34" charset="0"/>
                <a:ea typeface="Inter" pitchFamily="34" charset="-122"/>
                <a:cs typeface="Inter" pitchFamily="34" charset="-120"/>
              </a:rPr>
              <a:t> </a:t>
            </a:r>
            <a:r>
              <a:rPr lang="en-US" sz="2400" kern="0" spc="-35" dirty="0" err="1">
                <a:solidFill>
                  <a:srgbClr val="E5E0DF"/>
                </a:solidFill>
                <a:latin typeface="Inter" pitchFamily="34" charset="0"/>
                <a:ea typeface="Inter" pitchFamily="34" charset="-122"/>
                <a:cs typeface="Inter" pitchFamily="34" charset="-120"/>
              </a:rPr>
              <a:t>adyacentes</a:t>
            </a:r>
            <a:r>
              <a:rPr lang="en-US" sz="2400" kern="0" spc="-35" dirty="0">
                <a:solidFill>
                  <a:srgbClr val="E5E0DF"/>
                </a:solidFill>
                <a:latin typeface="Inter" pitchFamily="34" charset="0"/>
                <a:ea typeface="Inter" pitchFamily="34" charset="-122"/>
                <a:cs typeface="Inter" pitchFamily="34" charset="-120"/>
              </a:rPr>
              <a:t>, que </a:t>
            </a:r>
            <a:r>
              <a:rPr lang="en-US" sz="2400" kern="0" spc="-35" dirty="0" err="1">
                <a:solidFill>
                  <a:srgbClr val="E5E0DF"/>
                </a:solidFill>
                <a:latin typeface="Inter" pitchFamily="34" charset="0"/>
                <a:ea typeface="Inter" pitchFamily="34" charset="-122"/>
                <a:cs typeface="Inter" pitchFamily="34" charset="-120"/>
              </a:rPr>
              <a:t>representan</a:t>
            </a:r>
            <a:r>
              <a:rPr lang="en-US" sz="2400" kern="0" spc="-35" dirty="0">
                <a:solidFill>
                  <a:srgbClr val="E5E0DF"/>
                </a:solidFill>
                <a:latin typeface="Inter" pitchFamily="34" charset="0"/>
                <a:ea typeface="Inter" pitchFamily="34" charset="-122"/>
                <a:cs typeface="Inter" pitchFamily="34" charset="-120"/>
              </a:rPr>
              <a:t> las </a:t>
            </a:r>
            <a:r>
              <a:rPr lang="en-US" sz="2400" kern="0" spc="-35" dirty="0" err="1">
                <a:solidFill>
                  <a:srgbClr val="E5E0DF"/>
                </a:solidFill>
                <a:latin typeface="Inter" pitchFamily="34" charset="0"/>
                <a:ea typeface="Inter" pitchFamily="34" charset="-122"/>
                <a:cs typeface="Inter" pitchFamily="34" charset="-120"/>
              </a:rPr>
              <a:t>filas</a:t>
            </a:r>
            <a:r>
              <a:rPr lang="en-US" sz="2400" kern="0" spc="-35" dirty="0">
                <a:solidFill>
                  <a:srgbClr val="E5E0DF"/>
                </a:solidFill>
                <a:latin typeface="Inter" pitchFamily="34" charset="0"/>
                <a:ea typeface="Inter" pitchFamily="34" charset="-122"/>
                <a:cs typeface="Inter" pitchFamily="34" charset="-120"/>
              </a:rPr>
              <a:t> y </a:t>
            </a:r>
            <a:r>
              <a:rPr lang="en-US" sz="2400" kern="0" spc="-35" dirty="0" err="1">
                <a:solidFill>
                  <a:srgbClr val="E5E0DF"/>
                </a:solidFill>
                <a:latin typeface="Inter" pitchFamily="34" charset="0"/>
                <a:ea typeface="Inter" pitchFamily="34" charset="-122"/>
                <a:cs typeface="Inter" pitchFamily="34" charset="-120"/>
              </a:rPr>
              <a:t>columnas</a:t>
            </a:r>
            <a:r>
              <a:rPr lang="en-US" sz="2400" kern="0" spc="-35" dirty="0">
                <a:solidFill>
                  <a:srgbClr val="E5E0DF"/>
                </a:solidFill>
                <a:latin typeface="Inter" pitchFamily="34" charset="0"/>
                <a:ea typeface="Inter" pitchFamily="34" charset="-122"/>
                <a:cs typeface="Inter" pitchFamily="34" charset="-120"/>
              </a:rPr>
              <a:t> de la </a:t>
            </a:r>
            <a:r>
              <a:rPr lang="en-US" sz="2400" kern="0" spc="-35" dirty="0" err="1">
                <a:solidFill>
                  <a:srgbClr val="E5E0DF"/>
                </a:solidFill>
                <a:latin typeface="Inter" pitchFamily="34" charset="0"/>
                <a:ea typeface="Inter" pitchFamily="34" charset="-122"/>
                <a:cs typeface="Inter" pitchFamily="34" charset="-120"/>
              </a:rPr>
              <a:t>cuadrícula</a:t>
            </a:r>
            <a:r>
              <a:rPr lang="en-US" sz="2400" kern="0" spc="-35" dirty="0">
                <a:solidFill>
                  <a:srgbClr val="E5E0DF"/>
                </a:solidFill>
                <a:latin typeface="Inter" pitchFamily="34" charset="0"/>
                <a:ea typeface="Inter" pitchFamily="34" charset="-122"/>
                <a:cs typeface="Inter" pitchFamily="34" charset="-120"/>
              </a:rPr>
              <a:t>.</a:t>
            </a:r>
            <a:endParaRPr lang="en-US" sz="2400" dirty="0"/>
          </a:p>
        </p:txBody>
      </p:sp>
      <p:sp>
        <p:nvSpPr>
          <p:cNvPr id="10" name="Text 8"/>
          <p:cNvSpPr/>
          <p:nvPr/>
        </p:nvSpPr>
        <p:spPr>
          <a:xfrm>
            <a:off x="186149" y="5984434"/>
            <a:ext cx="10147220" cy="2084852"/>
          </a:xfrm>
          <a:prstGeom prst="rect">
            <a:avLst/>
          </a:prstGeom>
          <a:noFill/>
          <a:ln/>
        </p:spPr>
        <p:txBody>
          <a:bodyPr wrap="square" rtlCol="0" anchor="t"/>
          <a:lstStyle/>
          <a:p>
            <a:pPr marL="0" indent="0" algn="just">
              <a:lnSpc>
                <a:spcPct val="150000"/>
              </a:lnSpc>
              <a:buNone/>
            </a:pPr>
            <a:r>
              <a:rPr lang="en-US" sz="2400" kern="0" spc="-35" dirty="0">
                <a:solidFill>
                  <a:srgbClr val="E5E0DF"/>
                </a:solidFill>
                <a:latin typeface="Inter" pitchFamily="34" charset="0"/>
                <a:ea typeface="Inter" pitchFamily="34" charset="-122"/>
                <a:cs typeface="Inter" pitchFamily="34" charset="-120"/>
              </a:rPr>
              <a:t>Con </a:t>
            </a:r>
            <a:r>
              <a:rPr lang="en-US" sz="2400" kern="0" spc="-35" dirty="0" err="1">
                <a:solidFill>
                  <a:srgbClr val="E5E0DF"/>
                </a:solidFill>
                <a:latin typeface="Inter" pitchFamily="34" charset="0"/>
                <a:ea typeface="Inter" pitchFamily="34" charset="-122"/>
                <a:cs typeface="Inter" pitchFamily="34" charset="-120"/>
              </a:rPr>
              <a:t>estos</a:t>
            </a:r>
            <a:r>
              <a:rPr lang="en-US" sz="2400" kern="0" spc="-35" dirty="0">
                <a:solidFill>
                  <a:srgbClr val="E5E0DF"/>
                </a:solidFill>
                <a:latin typeface="Inter" pitchFamily="34" charset="0"/>
                <a:ea typeface="Inter" pitchFamily="34" charset="-122"/>
                <a:cs typeface="Inter" pitchFamily="34" charset="-120"/>
              </a:rPr>
              <a:t> </a:t>
            </a:r>
            <a:r>
              <a:rPr lang="en-US" sz="2400" kern="0" spc="-35" dirty="0" err="1">
                <a:solidFill>
                  <a:srgbClr val="E5E0DF"/>
                </a:solidFill>
                <a:latin typeface="Inter" pitchFamily="34" charset="0"/>
                <a:ea typeface="Inter" pitchFamily="34" charset="-122"/>
                <a:cs typeface="Inter" pitchFamily="34" charset="-120"/>
              </a:rPr>
              <a:t>bloques</a:t>
            </a:r>
            <a:r>
              <a:rPr lang="en-US" sz="2400" kern="0" spc="-35" dirty="0">
                <a:solidFill>
                  <a:srgbClr val="E5E0DF"/>
                </a:solidFill>
                <a:latin typeface="Inter" pitchFamily="34" charset="0"/>
                <a:ea typeface="Inter" pitchFamily="34" charset="-122"/>
                <a:cs typeface="Inter" pitchFamily="34" charset="-120"/>
              </a:rPr>
              <a:t> de </a:t>
            </a:r>
            <a:r>
              <a:rPr lang="en-US" sz="2400" kern="0" spc="-35" dirty="0" err="1">
                <a:solidFill>
                  <a:srgbClr val="E5E0DF"/>
                </a:solidFill>
                <a:latin typeface="Inter" pitchFamily="34" charset="0"/>
                <a:ea typeface="Inter" pitchFamily="34" charset="-122"/>
                <a:cs typeface="Inter" pitchFamily="34" charset="-120"/>
              </a:rPr>
              <a:t>construcción</a:t>
            </a:r>
            <a:r>
              <a:rPr lang="en-US" sz="2400" kern="0" spc="-35" dirty="0">
                <a:solidFill>
                  <a:srgbClr val="E5E0DF"/>
                </a:solidFill>
                <a:latin typeface="Inter" pitchFamily="34" charset="0"/>
                <a:ea typeface="Inter" pitchFamily="34" charset="-122"/>
                <a:cs typeface="Inter" pitchFamily="34" charset="-120"/>
              </a:rPr>
              <a:t>, se </a:t>
            </a:r>
            <a:r>
              <a:rPr lang="en-US" sz="2400" kern="0" spc="-35" dirty="0" err="1">
                <a:solidFill>
                  <a:srgbClr val="E5E0DF"/>
                </a:solidFill>
                <a:latin typeface="Inter" pitchFamily="34" charset="0"/>
                <a:ea typeface="Inter" pitchFamily="34" charset="-122"/>
                <a:cs typeface="Inter" pitchFamily="34" charset="-120"/>
              </a:rPr>
              <a:t>puede</a:t>
            </a:r>
            <a:r>
              <a:rPr lang="en-US" sz="2400" kern="0" spc="-35" dirty="0">
                <a:solidFill>
                  <a:srgbClr val="E5E0DF"/>
                </a:solidFill>
                <a:latin typeface="Inter" pitchFamily="34" charset="0"/>
                <a:ea typeface="Inter" pitchFamily="34" charset="-122"/>
                <a:cs typeface="Inter" pitchFamily="34" charset="-120"/>
              </a:rPr>
              <a:t> utilizer </a:t>
            </a:r>
            <a:r>
              <a:rPr lang="en-US" sz="2400" kern="0" spc="-35" dirty="0" err="1">
                <a:solidFill>
                  <a:srgbClr val="E5E0DF"/>
                </a:solidFill>
                <a:latin typeface="Inter" pitchFamily="34" charset="0"/>
                <a:ea typeface="Inter" pitchFamily="34" charset="-122"/>
                <a:cs typeface="Inter" pitchFamily="34" charset="-120"/>
              </a:rPr>
              <a:t>varias</a:t>
            </a:r>
            <a:r>
              <a:rPr lang="en-US" sz="2400" kern="0" spc="-35" dirty="0">
                <a:solidFill>
                  <a:srgbClr val="E5E0DF"/>
                </a:solidFill>
                <a:latin typeface="Inter" pitchFamily="34" charset="0"/>
                <a:ea typeface="Inter" pitchFamily="34" charset="-122"/>
                <a:cs typeface="Inter" pitchFamily="34" charset="-120"/>
              </a:rPr>
              <a:t> </a:t>
            </a:r>
            <a:r>
              <a:rPr lang="en-US" sz="2400" kern="0" spc="-35" dirty="0" err="1">
                <a:solidFill>
                  <a:srgbClr val="E5E0DF"/>
                </a:solidFill>
                <a:latin typeface="Inter" pitchFamily="34" charset="0"/>
                <a:ea typeface="Inter" pitchFamily="34" charset="-122"/>
                <a:cs typeface="Inter" pitchFamily="34" charset="-120"/>
              </a:rPr>
              <a:t>propiedades</a:t>
            </a:r>
            <a:r>
              <a:rPr lang="en-US" sz="2400" kern="0" spc="-35" dirty="0">
                <a:solidFill>
                  <a:srgbClr val="E5E0DF"/>
                </a:solidFill>
                <a:latin typeface="Inter" pitchFamily="34" charset="0"/>
                <a:ea typeface="Inter" pitchFamily="34" charset="-122"/>
                <a:cs typeface="Inter" pitchFamily="34" charset="-120"/>
              </a:rPr>
              <a:t> de la </a:t>
            </a:r>
            <a:r>
              <a:rPr lang="en-US" sz="2400" kern="0" spc="-35" dirty="0" err="1">
                <a:solidFill>
                  <a:srgbClr val="E5E0DF"/>
                </a:solidFill>
                <a:latin typeface="Inter" pitchFamily="34" charset="0"/>
                <a:ea typeface="Inter" pitchFamily="34" charset="-122"/>
                <a:cs typeface="Inter" pitchFamily="34" charset="-120"/>
              </a:rPr>
              <a:t>cuadrícula</a:t>
            </a:r>
            <a:r>
              <a:rPr lang="en-US" sz="2400" kern="0" spc="-35" dirty="0">
                <a:solidFill>
                  <a:srgbClr val="E5E0DF"/>
                </a:solidFill>
                <a:latin typeface="Inter" pitchFamily="34" charset="0"/>
                <a:ea typeface="Inter" pitchFamily="34" charset="-122"/>
                <a:cs typeface="Inter" pitchFamily="34" charset="-120"/>
              </a:rPr>
              <a:t> para </a:t>
            </a:r>
            <a:r>
              <a:rPr lang="en-US" sz="2400" kern="0" spc="-35" dirty="0" err="1">
                <a:solidFill>
                  <a:srgbClr val="E5E0DF"/>
                </a:solidFill>
                <a:latin typeface="Inter" pitchFamily="34" charset="0"/>
                <a:ea typeface="Inter" pitchFamily="34" charset="-122"/>
                <a:cs typeface="Inter" pitchFamily="34" charset="-120"/>
              </a:rPr>
              <a:t>controlar</a:t>
            </a:r>
            <a:r>
              <a:rPr lang="en-US" sz="2400" kern="0" spc="-35" dirty="0">
                <a:solidFill>
                  <a:srgbClr val="E5E0DF"/>
                </a:solidFill>
                <a:latin typeface="Inter" pitchFamily="34" charset="0"/>
                <a:ea typeface="Inter" pitchFamily="34" charset="-122"/>
                <a:cs typeface="Inter" pitchFamily="34" charset="-120"/>
              </a:rPr>
              <a:t> </a:t>
            </a:r>
            <a:r>
              <a:rPr lang="en-US" sz="2400" kern="0" spc="-35" dirty="0" err="1">
                <a:solidFill>
                  <a:srgbClr val="E5E0DF"/>
                </a:solidFill>
                <a:latin typeface="Inter" pitchFamily="34" charset="0"/>
                <a:ea typeface="Inter" pitchFamily="34" charset="-122"/>
                <a:cs typeface="Inter" pitchFamily="34" charset="-120"/>
              </a:rPr>
              <a:t>el</a:t>
            </a:r>
            <a:r>
              <a:rPr lang="en-US" sz="2400" kern="0" spc="-35" dirty="0">
                <a:solidFill>
                  <a:srgbClr val="E5E0DF"/>
                </a:solidFill>
                <a:latin typeface="Inter" pitchFamily="34" charset="0"/>
                <a:ea typeface="Inter" pitchFamily="34" charset="-122"/>
                <a:cs typeface="Inter" pitchFamily="34" charset="-120"/>
              </a:rPr>
              <a:t> </a:t>
            </a:r>
            <a:r>
              <a:rPr lang="en-US" sz="2400" kern="0" spc="-35" dirty="0" err="1">
                <a:solidFill>
                  <a:srgbClr val="E5E0DF"/>
                </a:solidFill>
                <a:latin typeface="Inter" pitchFamily="34" charset="0"/>
                <a:ea typeface="Inter" pitchFamily="34" charset="-122"/>
                <a:cs typeface="Inter" pitchFamily="34" charset="-120"/>
              </a:rPr>
              <a:t>diseño</a:t>
            </a:r>
            <a:r>
              <a:rPr lang="en-US" sz="2400" kern="0" spc="-35" dirty="0">
                <a:solidFill>
                  <a:srgbClr val="E5E0DF"/>
                </a:solidFill>
                <a:latin typeface="Inter" pitchFamily="34" charset="0"/>
                <a:ea typeface="Inter" pitchFamily="34" charset="-122"/>
                <a:cs typeface="Inter" pitchFamily="34" charset="-120"/>
              </a:rPr>
              <a:t>: </a:t>
            </a:r>
            <a:r>
              <a:rPr lang="en-US" sz="2400" kern="0" spc="-35" dirty="0">
                <a:solidFill>
                  <a:srgbClr val="E5E0DF"/>
                </a:solidFill>
                <a:highlight>
                  <a:srgbClr val="0A004D"/>
                </a:highlight>
                <a:latin typeface="Consolas" pitchFamily="34" charset="0"/>
                <a:ea typeface="Consolas" pitchFamily="34" charset="-122"/>
                <a:cs typeface="Consolas" pitchFamily="34" charset="-120"/>
              </a:rPr>
              <a:t>grid-template-columns</a:t>
            </a:r>
            <a:r>
              <a:rPr lang="en-US" sz="2400" kern="0" spc="-35" dirty="0">
                <a:solidFill>
                  <a:srgbClr val="E5E0DF"/>
                </a:solidFill>
                <a:latin typeface="Inter" pitchFamily="34" charset="0"/>
                <a:ea typeface="Inter" pitchFamily="34" charset="-122"/>
                <a:cs typeface="Inter" pitchFamily="34" charset="-120"/>
              </a:rPr>
              <a:t>, </a:t>
            </a:r>
            <a:r>
              <a:rPr lang="en-US" sz="2400" kern="0" spc="-35" dirty="0">
                <a:solidFill>
                  <a:srgbClr val="E5E0DF"/>
                </a:solidFill>
                <a:highlight>
                  <a:srgbClr val="0A004D"/>
                </a:highlight>
                <a:latin typeface="Consolas" pitchFamily="34" charset="0"/>
                <a:ea typeface="Consolas" pitchFamily="34" charset="-122"/>
                <a:cs typeface="Consolas" pitchFamily="34" charset="-120"/>
              </a:rPr>
              <a:t>grid-template-rows</a:t>
            </a:r>
            <a:r>
              <a:rPr lang="en-US" sz="2400" kern="0" spc="-35" dirty="0">
                <a:solidFill>
                  <a:srgbClr val="E5E0DF"/>
                </a:solidFill>
                <a:latin typeface="Inter" pitchFamily="34" charset="0"/>
                <a:ea typeface="Inter" pitchFamily="34" charset="-122"/>
                <a:cs typeface="Inter" pitchFamily="34" charset="-120"/>
              </a:rPr>
              <a:t>, </a:t>
            </a:r>
            <a:r>
              <a:rPr lang="en-US" sz="2400" kern="0" spc="-35" dirty="0">
                <a:solidFill>
                  <a:srgbClr val="E5E0DF"/>
                </a:solidFill>
                <a:highlight>
                  <a:srgbClr val="0A004D"/>
                </a:highlight>
                <a:latin typeface="Consolas" pitchFamily="34" charset="0"/>
                <a:ea typeface="Consolas" pitchFamily="34" charset="-122"/>
                <a:cs typeface="Consolas" pitchFamily="34" charset="-120"/>
              </a:rPr>
              <a:t>grid-column</a:t>
            </a:r>
            <a:r>
              <a:rPr lang="en-US" sz="2400" kern="0" spc="-35" dirty="0">
                <a:solidFill>
                  <a:srgbClr val="E5E0DF"/>
                </a:solidFill>
                <a:latin typeface="Inter" pitchFamily="34" charset="0"/>
                <a:ea typeface="Inter" pitchFamily="34" charset="-122"/>
                <a:cs typeface="Inter" pitchFamily="34" charset="-120"/>
              </a:rPr>
              <a:t>, and </a:t>
            </a:r>
            <a:r>
              <a:rPr lang="en-US" sz="2400" kern="0" spc="-35" dirty="0">
                <a:solidFill>
                  <a:srgbClr val="E5E0DF"/>
                </a:solidFill>
                <a:highlight>
                  <a:srgbClr val="0A004D"/>
                </a:highlight>
                <a:latin typeface="Consolas" pitchFamily="34" charset="0"/>
                <a:ea typeface="Consolas" pitchFamily="34" charset="-122"/>
                <a:cs typeface="Consolas" pitchFamily="34" charset="-120"/>
              </a:rPr>
              <a:t>grid-row</a:t>
            </a:r>
            <a:r>
              <a:rPr lang="en-US" sz="2400" kern="0" spc="-35" dirty="0">
                <a:solidFill>
                  <a:srgbClr val="E5E0DF"/>
                </a:solidFill>
                <a:latin typeface="Inter" pitchFamily="34" charset="0"/>
                <a:ea typeface="Inter" pitchFamily="34" charset="-122"/>
                <a:cs typeface="Inter" pitchFamily="34" charset="-120"/>
              </a:rPr>
              <a:t>. </a:t>
            </a:r>
            <a:endParaRPr lang="en-US" sz="2400" dirty="0"/>
          </a:p>
        </p:txBody>
      </p:sp>
      <p:pic>
        <p:nvPicPr>
          <p:cNvPr id="11" name="Image 0" descr="preencoded.png"/>
          <p:cNvPicPr>
            <a:picLocks noChangeAspect="1"/>
          </p:cNvPicPr>
          <p:nvPr/>
        </p:nvPicPr>
        <p:blipFill>
          <a:blip r:embed="rId3"/>
          <a:stretch>
            <a:fillRect/>
          </a:stretch>
        </p:blipFill>
        <p:spPr>
          <a:xfrm>
            <a:off x="10980420" y="0"/>
            <a:ext cx="3657600" cy="7498080"/>
          </a:xfrm>
          <a:prstGeom prst="rect">
            <a:avLst/>
          </a:prstGeom>
        </p:spPr>
      </p:pic>
      <p:pic>
        <p:nvPicPr>
          <p:cNvPr id="1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13" name="Imagen 12">
            <a:extLst>
              <a:ext uri="{FF2B5EF4-FFF2-40B4-BE49-F238E27FC236}">
                <a16:creationId xmlns:a16="http://schemas.microsoft.com/office/drawing/2014/main" id="{309F1454-8655-5B43-072D-18440E7F0C23}"/>
              </a:ext>
            </a:extLst>
          </p:cNvPr>
          <p:cNvPicPr>
            <a:picLocks noChangeAspect="1"/>
          </p:cNvPicPr>
          <p:nvPr/>
        </p:nvPicPr>
        <p:blipFill>
          <a:blip r:embed="rId6"/>
          <a:stretch>
            <a:fillRect/>
          </a:stretch>
        </p:blipFill>
        <p:spPr>
          <a:xfrm>
            <a:off x="9686319" y="5477278"/>
            <a:ext cx="5029636" cy="502963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0"/>
            <a:ext cx="14630400" cy="8229600"/>
          </a:xfrm>
          <a:prstGeom prst="rect">
            <a:avLst/>
          </a:prstGeom>
          <a:solidFill>
            <a:schemeClr val="bg2">
              <a:lumMod val="75000"/>
            </a:schemeClr>
          </a:solidFill>
          <a:ln/>
        </p:spPr>
        <p:txBody>
          <a:bodyPr/>
          <a:lstStyle/>
          <a:p>
            <a:endParaRPr lang="es-AR"/>
          </a:p>
        </p:txBody>
      </p:sp>
      <p:pic>
        <p:nvPicPr>
          <p:cNvPr id="4" name="Image 0" descr="preencoded.png"/>
          <p:cNvPicPr>
            <a:picLocks noChangeAspect="1"/>
          </p:cNvPicPr>
          <p:nvPr/>
        </p:nvPicPr>
        <p:blipFill>
          <a:blip r:embed="rId3"/>
          <a:stretch>
            <a:fillRect/>
          </a:stretch>
        </p:blipFill>
        <p:spPr>
          <a:xfrm>
            <a:off x="2253486" y="265463"/>
            <a:ext cx="9350226" cy="7184039"/>
          </a:xfrm>
          <a:prstGeom prst="rect">
            <a:avLst/>
          </a:prstGeom>
        </p:spPr>
      </p:pic>
      <p:sp>
        <p:nvSpPr>
          <p:cNvPr id="5" name="Text 2"/>
          <p:cNvSpPr/>
          <p:nvPr/>
        </p:nvSpPr>
        <p:spPr>
          <a:xfrm>
            <a:off x="3026688" y="7167443"/>
            <a:ext cx="4514136" cy="564118"/>
          </a:xfrm>
          <a:prstGeom prst="rect">
            <a:avLst/>
          </a:prstGeom>
          <a:noFill/>
          <a:ln/>
        </p:spPr>
        <p:txBody>
          <a:bodyPr wrap="none" rtlCol="0" anchor="t"/>
          <a:lstStyle/>
          <a:p>
            <a:pPr marL="0" indent="0">
              <a:lnSpc>
                <a:spcPts val="4443"/>
              </a:lnSpc>
              <a:buNone/>
            </a:pPr>
            <a:endParaRPr lang="en-US" sz="3554" dirty="0"/>
          </a:p>
        </p:txBody>
      </p:sp>
      <p:pic>
        <p:nvPicPr>
          <p:cNvPr id="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7" name="Imagen 6">
            <a:extLst>
              <a:ext uri="{FF2B5EF4-FFF2-40B4-BE49-F238E27FC236}">
                <a16:creationId xmlns:a16="http://schemas.microsoft.com/office/drawing/2014/main" id="{7FFC36A1-FEAF-675B-8658-44C3135D0935}"/>
              </a:ext>
            </a:extLst>
          </p:cNvPr>
          <p:cNvPicPr>
            <a:picLocks noChangeAspect="1"/>
          </p:cNvPicPr>
          <p:nvPr/>
        </p:nvPicPr>
        <p:blipFill>
          <a:blip r:embed="rId6"/>
          <a:stretch>
            <a:fillRect/>
          </a:stretch>
        </p:blipFill>
        <p:spPr>
          <a:xfrm>
            <a:off x="9686319" y="5477278"/>
            <a:ext cx="5029636" cy="502963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0"/>
            <a:ext cx="14630400" cy="8229600"/>
          </a:xfrm>
          <a:prstGeom prst="rect">
            <a:avLst/>
          </a:prstGeom>
          <a:solidFill>
            <a:schemeClr val="bg2">
              <a:lumMod val="75000"/>
            </a:schemeClr>
          </a:solidFill>
          <a:ln/>
        </p:spPr>
        <p:txBody>
          <a:bodyPr/>
          <a:lstStyle/>
          <a:p>
            <a:endParaRPr lang="es-AR"/>
          </a:p>
        </p:txBody>
      </p:sp>
      <p:sp>
        <p:nvSpPr>
          <p:cNvPr id="4" name="Text 2"/>
          <p:cNvSpPr/>
          <p:nvPr/>
        </p:nvSpPr>
        <p:spPr>
          <a:xfrm>
            <a:off x="789485" y="827488"/>
            <a:ext cx="5006221"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Conceptos clave de Grid</a:t>
            </a:r>
            <a:endParaRPr lang="en-US" sz="4374" dirty="0"/>
          </a:p>
        </p:txBody>
      </p:sp>
      <p:sp>
        <p:nvSpPr>
          <p:cNvPr id="5" name="Text 3"/>
          <p:cNvSpPr/>
          <p:nvPr/>
        </p:nvSpPr>
        <p:spPr>
          <a:xfrm>
            <a:off x="1087954" y="2447572"/>
            <a:ext cx="5006221" cy="3608582"/>
          </a:xfrm>
          <a:prstGeom prst="rect">
            <a:avLst/>
          </a:prstGeom>
          <a:noFill/>
          <a:ln/>
        </p:spPr>
        <p:txBody>
          <a:bodyPr wrap="square" rtlCol="0" anchor="t"/>
          <a:lstStyle/>
          <a:p>
            <a:pPr marL="0" indent="0" algn="just">
              <a:lnSpc>
                <a:spcPts val="2624"/>
              </a:lnSpc>
              <a:buNone/>
            </a:pPr>
            <a:r>
              <a:rPr lang="en-US" sz="2800" kern="0" spc="-35" dirty="0">
                <a:solidFill>
                  <a:srgbClr val="E5E0DF"/>
                </a:solidFill>
                <a:latin typeface="Inter" pitchFamily="34" charset="0"/>
                <a:ea typeface="Inter" pitchFamily="34" charset="-122"/>
                <a:cs typeface="Inter" pitchFamily="34" charset="-120"/>
              </a:rPr>
              <a:t>El </a:t>
            </a:r>
            <a:r>
              <a:rPr lang="en-US" sz="2800" b="1" kern="0" spc="-35" dirty="0">
                <a:solidFill>
                  <a:srgbClr val="E5E0DF"/>
                </a:solidFill>
                <a:latin typeface="Inter" pitchFamily="34" charset="0"/>
                <a:ea typeface="Inter" pitchFamily="34" charset="-122"/>
                <a:cs typeface="Inter" pitchFamily="34" charset="-120"/>
              </a:rPr>
              <a:t>contenedor Grid</a:t>
            </a:r>
            <a:r>
              <a:rPr lang="en-US" sz="2800" kern="0" spc="-35" dirty="0">
                <a:solidFill>
                  <a:srgbClr val="E5E0DF"/>
                </a:solidFill>
                <a:latin typeface="Inter" pitchFamily="34" charset="0"/>
                <a:ea typeface="Inter" pitchFamily="34" charset="-122"/>
                <a:cs typeface="Inter" pitchFamily="34" charset="-120"/>
              </a:rPr>
              <a:t> ("display: grid") define una estructura de filas y columnas para organizar los elementos hijos</a:t>
            </a:r>
            <a:r>
              <a:rPr lang="en-US" sz="1750" kern="0" spc="-35" dirty="0">
                <a:solidFill>
                  <a:srgbClr val="E5E0DF"/>
                </a:solidFill>
                <a:latin typeface="Inter" pitchFamily="34" charset="0"/>
                <a:ea typeface="Inter" pitchFamily="34" charset="-122"/>
                <a:cs typeface="Inter" pitchFamily="34" charset="-120"/>
              </a:rPr>
              <a:t>.</a:t>
            </a:r>
            <a:endParaRPr lang="en-US" sz="1750" dirty="0"/>
          </a:p>
        </p:txBody>
      </p:sp>
      <p:sp>
        <p:nvSpPr>
          <p:cNvPr id="6" name="Text 4"/>
          <p:cNvSpPr/>
          <p:nvPr/>
        </p:nvSpPr>
        <p:spPr>
          <a:xfrm>
            <a:off x="1087954" y="4167736"/>
            <a:ext cx="5006221" cy="1888417"/>
          </a:xfrm>
          <a:prstGeom prst="rect">
            <a:avLst/>
          </a:prstGeom>
          <a:noFill/>
          <a:ln/>
        </p:spPr>
        <p:txBody>
          <a:bodyPr wrap="square" rtlCol="0" anchor="t"/>
          <a:lstStyle/>
          <a:p>
            <a:pPr marL="0" indent="0" algn="just">
              <a:lnSpc>
                <a:spcPts val="2624"/>
              </a:lnSpc>
              <a:buNone/>
            </a:pPr>
            <a:r>
              <a:rPr lang="en-US" sz="2800" kern="0" spc="-35" dirty="0">
                <a:solidFill>
                  <a:srgbClr val="E5E0DF"/>
                </a:solidFill>
                <a:latin typeface="Inter" pitchFamily="34" charset="0"/>
                <a:ea typeface="Inter" pitchFamily="34" charset="-122"/>
                <a:cs typeface="Inter" pitchFamily="34" charset="-120"/>
              </a:rPr>
              <a:t>Grid utiliza </a:t>
            </a:r>
            <a:r>
              <a:rPr lang="en-US" sz="2800" b="1" kern="0" spc="-35" dirty="0">
                <a:solidFill>
                  <a:srgbClr val="E5E0DF"/>
                </a:solidFill>
                <a:latin typeface="Inter" pitchFamily="34" charset="0"/>
                <a:ea typeface="Inter" pitchFamily="34" charset="-122"/>
                <a:cs typeface="Inter" pitchFamily="34" charset="-120"/>
              </a:rPr>
              <a:t>unidades de medida</a:t>
            </a:r>
            <a:r>
              <a:rPr lang="en-US" sz="2800" kern="0" spc="-35" dirty="0">
                <a:solidFill>
                  <a:srgbClr val="E5E0DF"/>
                </a:solidFill>
                <a:latin typeface="Inter" pitchFamily="34" charset="0"/>
                <a:ea typeface="Inter" pitchFamily="34" charset="-122"/>
                <a:cs typeface="Inter" pitchFamily="34" charset="-120"/>
              </a:rPr>
              <a:t> como fr, % o px para definir el tamaño de las filas y columnas, brindando mayor control sobre el layout.</a:t>
            </a:r>
            <a:endParaRPr lang="en-US" sz="2800" dirty="0"/>
          </a:p>
        </p:txBody>
      </p:sp>
      <p:sp>
        <p:nvSpPr>
          <p:cNvPr id="7" name="Text 5"/>
          <p:cNvSpPr/>
          <p:nvPr/>
        </p:nvSpPr>
        <p:spPr>
          <a:xfrm>
            <a:off x="1211516" y="6077841"/>
            <a:ext cx="5006221" cy="1698475"/>
          </a:xfrm>
          <a:prstGeom prst="rect">
            <a:avLst/>
          </a:prstGeom>
          <a:noFill/>
          <a:ln/>
        </p:spPr>
        <p:txBody>
          <a:bodyPr wrap="square" rtlCol="0" anchor="t"/>
          <a:lstStyle/>
          <a:p>
            <a:pPr marL="0" indent="0" algn="just">
              <a:lnSpc>
                <a:spcPts val="2624"/>
              </a:lnSpc>
              <a:buNone/>
            </a:pPr>
            <a:r>
              <a:rPr lang="en-US" sz="2800" kern="0" spc="-35" dirty="0">
                <a:solidFill>
                  <a:srgbClr val="E5E0DF"/>
                </a:solidFill>
                <a:latin typeface="Inter" pitchFamily="34" charset="0"/>
                <a:ea typeface="Inter" pitchFamily="34" charset="-122"/>
                <a:cs typeface="Inter" pitchFamily="34" charset="-120"/>
              </a:rPr>
              <a:t>Los elementos hijos pueden ser </a:t>
            </a:r>
            <a:r>
              <a:rPr lang="en-US" sz="2800" b="1" kern="0" spc="-35" dirty="0">
                <a:solidFill>
                  <a:srgbClr val="E5E0DF"/>
                </a:solidFill>
                <a:latin typeface="Inter" pitchFamily="34" charset="0"/>
                <a:ea typeface="Inter" pitchFamily="34" charset="-122"/>
                <a:cs typeface="Inter" pitchFamily="34" charset="-120"/>
              </a:rPr>
              <a:t>posicionados y alineados</a:t>
            </a:r>
            <a:r>
              <a:rPr lang="en-US" sz="2800" kern="0" spc="-35" dirty="0">
                <a:solidFill>
                  <a:srgbClr val="E5E0DF"/>
                </a:solidFill>
                <a:latin typeface="Inter" pitchFamily="34" charset="0"/>
                <a:ea typeface="Inter" pitchFamily="34" charset="-122"/>
                <a:cs typeface="Inter" pitchFamily="34" charset="-120"/>
              </a:rPr>
              <a:t> de manera precisa dentro de la estructura de cuadrícula.</a:t>
            </a:r>
            <a:endParaRPr lang="en-US" sz="2800" dirty="0"/>
          </a:p>
        </p:txBody>
      </p:sp>
      <p:pic>
        <p:nvPicPr>
          <p:cNvPr id="8" name="Image 0" descr="preencoded.png"/>
          <p:cNvPicPr>
            <a:picLocks noChangeAspect="1"/>
          </p:cNvPicPr>
          <p:nvPr/>
        </p:nvPicPr>
        <p:blipFill>
          <a:blip r:embed="rId3"/>
          <a:stretch>
            <a:fillRect/>
          </a:stretch>
        </p:blipFill>
        <p:spPr>
          <a:xfrm>
            <a:off x="6456706" y="1648658"/>
            <a:ext cx="8098392" cy="5385188"/>
          </a:xfrm>
          <a:prstGeom prst="rect">
            <a:avLst/>
          </a:prstGeom>
        </p:spPr>
      </p:pic>
      <p:sp>
        <p:nvSpPr>
          <p:cNvPr id="9" name="Text 6"/>
          <p:cNvSpPr/>
          <p:nvPr/>
        </p:nvSpPr>
        <p:spPr>
          <a:xfrm>
            <a:off x="7593806" y="5227558"/>
            <a:ext cx="5006221" cy="333256"/>
          </a:xfrm>
          <a:prstGeom prst="rect">
            <a:avLst/>
          </a:prstGeom>
          <a:noFill/>
          <a:ln/>
        </p:spPr>
        <p:txBody>
          <a:bodyPr wrap="none" rtlCol="0" anchor="t"/>
          <a:lstStyle/>
          <a:p>
            <a:pPr marL="0" indent="0">
              <a:lnSpc>
                <a:spcPts val="2624"/>
              </a:lnSpc>
              <a:buNone/>
            </a:pPr>
            <a:endParaRPr lang="en-US" sz="1750" dirty="0"/>
          </a:p>
        </p:txBody>
      </p:sp>
      <p:pic>
        <p:nvPicPr>
          <p:cNvPr id="10"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11" name="Imagen 10">
            <a:extLst>
              <a:ext uri="{FF2B5EF4-FFF2-40B4-BE49-F238E27FC236}">
                <a16:creationId xmlns:a16="http://schemas.microsoft.com/office/drawing/2014/main" id="{39BAD3EE-8C78-E0A0-276D-6588CEEB1A9F}"/>
              </a:ext>
            </a:extLst>
          </p:cNvPr>
          <p:cNvPicPr>
            <a:picLocks noChangeAspect="1"/>
          </p:cNvPicPr>
          <p:nvPr/>
        </p:nvPicPr>
        <p:blipFill>
          <a:blip r:embed="rId6"/>
          <a:stretch>
            <a:fillRect/>
          </a:stretch>
        </p:blipFill>
        <p:spPr>
          <a:xfrm>
            <a:off x="9600764" y="5431274"/>
            <a:ext cx="5029636" cy="502963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bg>
      <p:bgPr>
        <a:solidFill>
          <a:srgbClr val="6600CC"/>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0"/>
            <a:ext cx="14630400" cy="8229600"/>
          </a:xfrm>
          <a:prstGeom prst="rect">
            <a:avLst/>
          </a:prstGeom>
          <a:solidFill>
            <a:schemeClr val="bg2">
              <a:lumMod val="75000"/>
            </a:schemeClr>
          </a:solidFill>
          <a:ln/>
        </p:spPr>
        <p:txBody>
          <a:bodyPr/>
          <a:lstStyle/>
          <a:p>
            <a:endParaRPr lang="es-AR"/>
          </a:p>
        </p:txBody>
      </p:sp>
      <p:sp>
        <p:nvSpPr>
          <p:cNvPr id="4" name="Text 2"/>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5"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pic>
        <p:nvPicPr>
          <p:cNvPr id="6" name="Imagen 5">
            <a:extLst>
              <a:ext uri="{FF2B5EF4-FFF2-40B4-BE49-F238E27FC236}">
                <a16:creationId xmlns:a16="http://schemas.microsoft.com/office/drawing/2014/main" id="{8239EC7E-3A40-5C34-5005-0197C8299A74}"/>
              </a:ext>
            </a:extLst>
          </p:cNvPr>
          <p:cNvPicPr>
            <a:picLocks noChangeAspect="1"/>
          </p:cNvPicPr>
          <p:nvPr/>
        </p:nvPicPr>
        <p:blipFill>
          <a:blip r:embed="rId5"/>
          <a:stretch>
            <a:fillRect/>
          </a:stretch>
        </p:blipFill>
        <p:spPr>
          <a:xfrm>
            <a:off x="9686319" y="5477278"/>
            <a:ext cx="5029636" cy="5029636"/>
          </a:xfrm>
          <a:prstGeom prst="rect">
            <a:avLst/>
          </a:prstGeom>
        </p:spPr>
      </p:pic>
      <p:sp>
        <p:nvSpPr>
          <p:cNvPr id="7" name="Rectángulo 6">
            <a:extLst>
              <a:ext uri="{FF2B5EF4-FFF2-40B4-BE49-F238E27FC236}">
                <a16:creationId xmlns:a16="http://schemas.microsoft.com/office/drawing/2014/main" id="{2068D2B6-336C-0593-2507-1F39FE2EDD0C}"/>
              </a:ext>
            </a:extLst>
          </p:cNvPr>
          <p:cNvSpPr/>
          <p:nvPr/>
        </p:nvSpPr>
        <p:spPr>
          <a:xfrm>
            <a:off x="106434" y="347823"/>
            <a:ext cx="5554980" cy="609074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AR" dirty="0">
                <a:solidFill>
                  <a:srgbClr val="6600CC"/>
                </a:solidFill>
                <a:latin typeface="Aptos" panose="020B0004020202020204" pitchFamily="34" charset="0"/>
              </a:rPr>
              <a:t>Las propiedades heredadas son las que pertenecen principalmente al texto:</a:t>
            </a:r>
          </a:p>
          <a:p>
            <a:pPr algn="just"/>
            <a:endParaRPr lang="es-AR" dirty="0">
              <a:solidFill>
                <a:srgbClr val="6600CC"/>
              </a:solidFill>
              <a:latin typeface="Aptos" panose="020B0004020202020204" pitchFamily="34" charset="0"/>
            </a:endParaRPr>
          </a:p>
          <a:p>
            <a:pPr algn="just"/>
            <a:r>
              <a:rPr lang="es-AR" dirty="0">
                <a:solidFill>
                  <a:srgbClr val="6600CC"/>
                </a:solidFill>
                <a:latin typeface="Aptos" panose="020B0004020202020204" pitchFamily="34" charset="0"/>
              </a:rPr>
              <a:t>color, </a:t>
            </a:r>
            <a:r>
              <a:rPr lang="es-AR" dirty="0" err="1">
                <a:solidFill>
                  <a:srgbClr val="6600CC"/>
                </a:solidFill>
                <a:latin typeface="Aptos" panose="020B0004020202020204" pitchFamily="34" charset="0"/>
              </a:rPr>
              <a:t>font</a:t>
            </a:r>
            <a:r>
              <a:rPr lang="es-AR" dirty="0">
                <a:solidFill>
                  <a:srgbClr val="6600CC"/>
                </a:solidFill>
                <a:latin typeface="Aptos" panose="020B0004020202020204" pitchFamily="34" charset="0"/>
              </a:rPr>
              <a:t>, </a:t>
            </a:r>
            <a:r>
              <a:rPr lang="es-AR" dirty="0" err="1">
                <a:solidFill>
                  <a:srgbClr val="6600CC"/>
                </a:solidFill>
                <a:latin typeface="Aptos" panose="020B0004020202020204" pitchFamily="34" charset="0"/>
              </a:rPr>
              <a:t>font-family</a:t>
            </a:r>
            <a:r>
              <a:rPr lang="es-AR" dirty="0">
                <a:solidFill>
                  <a:srgbClr val="6600CC"/>
                </a:solidFill>
                <a:latin typeface="Aptos" panose="020B0004020202020204" pitchFamily="34" charset="0"/>
              </a:rPr>
              <a:t>, </a:t>
            </a:r>
            <a:r>
              <a:rPr lang="es-AR" dirty="0" err="1">
                <a:solidFill>
                  <a:srgbClr val="6600CC"/>
                </a:solidFill>
                <a:latin typeface="Aptos" panose="020B0004020202020204" pitchFamily="34" charset="0"/>
              </a:rPr>
              <a:t>font-size</a:t>
            </a:r>
            <a:r>
              <a:rPr lang="es-AR" dirty="0">
                <a:solidFill>
                  <a:srgbClr val="6600CC"/>
                </a:solidFill>
                <a:latin typeface="Aptos" panose="020B0004020202020204" pitchFamily="34" charset="0"/>
              </a:rPr>
              <a:t>, </a:t>
            </a:r>
            <a:r>
              <a:rPr lang="es-AR" dirty="0" err="1">
                <a:solidFill>
                  <a:srgbClr val="6600CC"/>
                </a:solidFill>
                <a:latin typeface="Aptos" panose="020B0004020202020204" pitchFamily="34" charset="0"/>
              </a:rPr>
              <a:t>font-weight</a:t>
            </a:r>
            <a:r>
              <a:rPr lang="es-AR" dirty="0">
                <a:solidFill>
                  <a:srgbClr val="6600CC"/>
                </a:solidFill>
                <a:latin typeface="Aptos" panose="020B0004020202020204" pitchFamily="34" charset="0"/>
              </a:rPr>
              <a:t>, </a:t>
            </a:r>
            <a:r>
              <a:rPr lang="es-AR" dirty="0" err="1">
                <a:solidFill>
                  <a:srgbClr val="6600CC"/>
                </a:solidFill>
                <a:latin typeface="Aptos" panose="020B0004020202020204" pitchFamily="34" charset="0"/>
              </a:rPr>
              <a:t>font-variant</a:t>
            </a:r>
            <a:r>
              <a:rPr lang="es-AR" dirty="0">
                <a:solidFill>
                  <a:srgbClr val="6600CC"/>
                </a:solidFill>
                <a:latin typeface="Aptos" panose="020B0004020202020204" pitchFamily="34" charset="0"/>
              </a:rPr>
              <a:t>, </a:t>
            </a:r>
            <a:r>
              <a:rPr lang="es-AR" dirty="0" err="1">
                <a:solidFill>
                  <a:srgbClr val="6600CC"/>
                </a:solidFill>
                <a:latin typeface="Aptos" panose="020B0004020202020204" pitchFamily="34" charset="0"/>
              </a:rPr>
              <a:t>font-style</a:t>
            </a:r>
            <a:r>
              <a:rPr lang="es-AR" dirty="0">
                <a:solidFill>
                  <a:srgbClr val="6600CC"/>
                </a:solidFill>
                <a:latin typeface="Aptos" panose="020B0004020202020204" pitchFamily="34" charset="0"/>
              </a:rPr>
              <a:t>, line-</a:t>
            </a:r>
            <a:r>
              <a:rPr lang="es-AR" dirty="0" err="1">
                <a:solidFill>
                  <a:srgbClr val="6600CC"/>
                </a:solidFill>
                <a:latin typeface="Aptos" panose="020B0004020202020204" pitchFamily="34" charset="0"/>
              </a:rPr>
              <a:t>height</a:t>
            </a:r>
            <a:r>
              <a:rPr lang="es-AR" dirty="0">
                <a:solidFill>
                  <a:srgbClr val="6600CC"/>
                </a:solidFill>
                <a:latin typeface="Aptos" panose="020B0004020202020204" pitchFamily="34" charset="0"/>
              </a:rPr>
              <a:t>, </a:t>
            </a:r>
            <a:r>
              <a:rPr lang="es-AR" dirty="0" err="1">
                <a:solidFill>
                  <a:srgbClr val="6600CC"/>
                </a:solidFill>
                <a:latin typeface="Aptos" panose="020B0004020202020204" pitchFamily="34" charset="0"/>
              </a:rPr>
              <a:t>letter-spacing</a:t>
            </a:r>
            <a:r>
              <a:rPr lang="es-AR" dirty="0">
                <a:solidFill>
                  <a:srgbClr val="6600CC"/>
                </a:solidFill>
                <a:latin typeface="Aptos" panose="020B0004020202020204" pitchFamily="34" charset="0"/>
              </a:rPr>
              <a:t>, </a:t>
            </a:r>
            <a:r>
              <a:rPr lang="es-AR" dirty="0" err="1">
                <a:solidFill>
                  <a:srgbClr val="6600CC"/>
                </a:solidFill>
                <a:latin typeface="Aptos" panose="020B0004020202020204" pitchFamily="34" charset="0"/>
              </a:rPr>
              <a:t>text-align</a:t>
            </a:r>
            <a:r>
              <a:rPr lang="es-AR" dirty="0">
                <a:solidFill>
                  <a:srgbClr val="6600CC"/>
                </a:solidFill>
                <a:latin typeface="Aptos" panose="020B0004020202020204" pitchFamily="34" charset="0"/>
              </a:rPr>
              <a:t>, </a:t>
            </a:r>
            <a:r>
              <a:rPr lang="es-AR" dirty="0" err="1">
                <a:solidFill>
                  <a:srgbClr val="6600CC"/>
                </a:solidFill>
                <a:latin typeface="Aptos" panose="020B0004020202020204" pitchFamily="34" charset="0"/>
              </a:rPr>
              <a:t>text-indent</a:t>
            </a:r>
            <a:r>
              <a:rPr lang="es-AR" dirty="0">
                <a:solidFill>
                  <a:srgbClr val="6600CC"/>
                </a:solidFill>
                <a:latin typeface="Aptos" panose="020B0004020202020204" pitchFamily="34" charset="0"/>
              </a:rPr>
              <a:t>, </a:t>
            </a:r>
            <a:r>
              <a:rPr lang="es-AR" dirty="0" err="1">
                <a:solidFill>
                  <a:srgbClr val="6600CC"/>
                </a:solidFill>
                <a:latin typeface="Aptos" panose="020B0004020202020204" pitchFamily="34" charset="0"/>
              </a:rPr>
              <a:t>text-transform,white-space</a:t>
            </a:r>
            <a:r>
              <a:rPr lang="es-AR" dirty="0">
                <a:solidFill>
                  <a:srgbClr val="6600CC"/>
                </a:solidFill>
                <a:latin typeface="Aptos" panose="020B0004020202020204" pitchFamily="34" charset="0"/>
              </a:rPr>
              <a:t>, y </a:t>
            </a:r>
            <a:r>
              <a:rPr lang="es-AR" dirty="0" err="1">
                <a:solidFill>
                  <a:srgbClr val="6600CC"/>
                </a:solidFill>
                <a:latin typeface="Aptos" panose="020B0004020202020204" pitchFamily="34" charset="0"/>
              </a:rPr>
              <a:t>word-spacing</a:t>
            </a:r>
            <a:r>
              <a:rPr lang="es-AR" dirty="0">
                <a:solidFill>
                  <a:srgbClr val="6600CC"/>
                </a:solidFill>
                <a:latin typeface="Aptos" panose="020B0004020202020204" pitchFamily="34" charset="0"/>
              </a:rPr>
              <a:t>.</a:t>
            </a:r>
          </a:p>
          <a:p>
            <a:pPr algn="just"/>
            <a:endParaRPr lang="es-AR" dirty="0">
              <a:solidFill>
                <a:srgbClr val="6600CC"/>
              </a:solidFill>
              <a:latin typeface="Aptos" panose="020B0004020202020204" pitchFamily="34" charset="0"/>
            </a:endParaRPr>
          </a:p>
          <a:p>
            <a:pPr algn="just"/>
            <a:r>
              <a:rPr lang="es-AR" dirty="0">
                <a:solidFill>
                  <a:srgbClr val="6600CC"/>
                </a:solidFill>
                <a:latin typeface="Aptos" panose="020B0004020202020204" pitchFamily="34" charset="0"/>
              </a:rPr>
              <a:t>También se heredan algunas otras, como las propiedades de la lista:</a:t>
            </a:r>
          </a:p>
          <a:p>
            <a:pPr algn="just"/>
            <a:endParaRPr lang="es-AR" dirty="0">
              <a:solidFill>
                <a:srgbClr val="6600CC"/>
              </a:solidFill>
              <a:latin typeface="Aptos" panose="020B0004020202020204" pitchFamily="34" charset="0"/>
            </a:endParaRPr>
          </a:p>
          <a:p>
            <a:pPr algn="just"/>
            <a:r>
              <a:rPr lang="es-AR" dirty="0" err="1">
                <a:solidFill>
                  <a:srgbClr val="6600CC"/>
                </a:solidFill>
                <a:latin typeface="Aptos" panose="020B0004020202020204" pitchFamily="34" charset="0"/>
              </a:rPr>
              <a:t>list-style</a:t>
            </a:r>
            <a:r>
              <a:rPr lang="es-AR" dirty="0">
                <a:solidFill>
                  <a:srgbClr val="6600CC"/>
                </a:solidFill>
                <a:latin typeface="Aptos" panose="020B0004020202020204" pitchFamily="34" charset="0"/>
              </a:rPr>
              <a:t>, </a:t>
            </a:r>
            <a:r>
              <a:rPr lang="es-AR" dirty="0" err="1">
                <a:solidFill>
                  <a:srgbClr val="6600CC"/>
                </a:solidFill>
                <a:latin typeface="Aptos" panose="020B0004020202020204" pitchFamily="34" charset="0"/>
              </a:rPr>
              <a:t>list-style-type</a:t>
            </a:r>
            <a:r>
              <a:rPr lang="es-AR" dirty="0">
                <a:solidFill>
                  <a:srgbClr val="6600CC"/>
                </a:solidFill>
                <a:latin typeface="Aptos" panose="020B0004020202020204" pitchFamily="34" charset="0"/>
              </a:rPr>
              <a:t>, </a:t>
            </a:r>
            <a:r>
              <a:rPr lang="es-AR" dirty="0" err="1">
                <a:solidFill>
                  <a:srgbClr val="6600CC"/>
                </a:solidFill>
                <a:latin typeface="Aptos" panose="020B0004020202020204" pitchFamily="34" charset="0"/>
              </a:rPr>
              <a:t>list</a:t>
            </a:r>
            <a:r>
              <a:rPr lang="es-AR" dirty="0">
                <a:solidFill>
                  <a:srgbClr val="6600CC"/>
                </a:solidFill>
                <a:latin typeface="Aptos" panose="020B0004020202020204" pitchFamily="34" charset="0"/>
              </a:rPr>
              <a:t>-</a:t>
            </a:r>
            <a:r>
              <a:rPr lang="es-AR" dirty="0" err="1">
                <a:solidFill>
                  <a:srgbClr val="6600CC"/>
                </a:solidFill>
                <a:latin typeface="Aptos" panose="020B0004020202020204" pitchFamily="34" charset="0"/>
              </a:rPr>
              <a:t>style</a:t>
            </a:r>
            <a:r>
              <a:rPr lang="es-AR" dirty="0">
                <a:solidFill>
                  <a:srgbClr val="6600CC"/>
                </a:solidFill>
                <a:latin typeface="Aptos" panose="020B0004020202020204" pitchFamily="34" charset="0"/>
              </a:rPr>
              <a:t>-position, y </a:t>
            </a:r>
            <a:r>
              <a:rPr lang="es-AR" dirty="0" err="1">
                <a:solidFill>
                  <a:srgbClr val="6600CC"/>
                </a:solidFill>
                <a:latin typeface="Aptos" panose="020B0004020202020204" pitchFamily="34" charset="0"/>
              </a:rPr>
              <a:t>list-style-image</a:t>
            </a:r>
            <a:r>
              <a:rPr lang="es-AR" dirty="0">
                <a:solidFill>
                  <a:srgbClr val="6600CC"/>
                </a:solidFill>
                <a:latin typeface="Aptos" panose="020B0004020202020204" pitchFamily="34" charset="0"/>
              </a:rPr>
              <a:t>.</a:t>
            </a:r>
          </a:p>
          <a:p>
            <a:pPr algn="just"/>
            <a:endParaRPr lang="es-AR" dirty="0">
              <a:solidFill>
                <a:srgbClr val="6600CC"/>
              </a:solidFill>
              <a:latin typeface="Aptos" panose="020B0004020202020204" pitchFamily="34" charset="0"/>
            </a:endParaRPr>
          </a:p>
          <a:p>
            <a:pPr algn="just"/>
            <a:r>
              <a:rPr lang="es-AR" dirty="0">
                <a:solidFill>
                  <a:srgbClr val="6600CC"/>
                </a:solidFill>
                <a:latin typeface="Aptos" panose="020B0004020202020204" pitchFamily="34" charset="0"/>
              </a:rPr>
              <a:t>Las propiedades del borde de la tabla, </a:t>
            </a:r>
            <a:r>
              <a:rPr lang="es-AR" dirty="0" err="1">
                <a:solidFill>
                  <a:srgbClr val="6600CC"/>
                </a:solidFill>
                <a:latin typeface="Aptos" panose="020B0004020202020204" pitchFamily="34" charset="0"/>
              </a:rPr>
              <a:t>border-collapse</a:t>
            </a:r>
            <a:r>
              <a:rPr lang="es-AR" dirty="0">
                <a:solidFill>
                  <a:srgbClr val="6600CC"/>
                </a:solidFill>
                <a:latin typeface="Aptos" panose="020B0004020202020204" pitchFamily="34" charset="0"/>
              </a:rPr>
              <a:t> y </a:t>
            </a:r>
            <a:r>
              <a:rPr lang="es-AR" dirty="0" err="1">
                <a:solidFill>
                  <a:srgbClr val="6600CC"/>
                </a:solidFill>
                <a:latin typeface="Aptos" panose="020B0004020202020204" pitchFamily="34" charset="0"/>
              </a:rPr>
              <a:t>border-spacing</a:t>
            </a:r>
            <a:r>
              <a:rPr lang="es-AR" dirty="0">
                <a:solidFill>
                  <a:srgbClr val="6600CC"/>
                </a:solidFill>
                <a:latin typeface="Aptos" panose="020B0004020202020204" pitchFamily="34" charset="0"/>
              </a:rPr>
              <a:t>, también se heredan. Tenga en cuenta que éstas controlan el comportamiento de los bordes de las tablas, NO las propiedades para especificar los bordes de los elementos que no son tablas.</a:t>
            </a:r>
          </a:p>
        </p:txBody>
      </p:sp>
      <p:sp>
        <p:nvSpPr>
          <p:cNvPr id="9" name="Rectángulo 8">
            <a:extLst>
              <a:ext uri="{FF2B5EF4-FFF2-40B4-BE49-F238E27FC236}">
                <a16:creationId xmlns:a16="http://schemas.microsoft.com/office/drawing/2014/main" id="{5990D1A8-F229-C3F6-1A7F-44558DDE6F42}"/>
              </a:ext>
            </a:extLst>
          </p:cNvPr>
          <p:cNvSpPr/>
          <p:nvPr/>
        </p:nvSpPr>
        <p:spPr>
          <a:xfrm>
            <a:off x="8334196" y="351279"/>
            <a:ext cx="5554980" cy="68757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s-ES" b="0" i="0" dirty="0">
              <a:solidFill>
                <a:srgbClr val="051626"/>
              </a:solidFill>
              <a:effectLst/>
              <a:highlight>
                <a:srgbClr val="FFFFFF"/>
              </a:highlight>
              <a:latin typeface="dm sans" pitchFamily="2" charset="0"/>
            </a:endParaRPr>
          </a:p>
          <a:p>
            <a:pPr algn="just"/>
            <a:r>
              <a:rPr lang="es-ES" b="0" i="0" dirty="0">
                <a:solidFill>
                  <a:srgbClr val="051626"/>
                </a:solidFill>
                <a:effectLst/>
                <a:highlight>
                  <a:srgbClr val="FFFFFF"/>
                </a:highlight>
                <a:latin typeface="dm sans" pitchFamily="2" charset="0"/>
              </a:rPr>
              <a:t>La herencia no siempre se aplica, y eso NO es necesariamente algo malo. Para algunas propiedades, la herencia tendría un efecto negativo en la apariencia de una página. Los márgenes, el </a:t>
            </a:r>
            <a:r>
              <a:rPr lang="es-ES" b="0" i="0" dirty="0" err="1">
                <a:solidFill>
                  <a:srgbClr val="051626"/>
                </a:solidFill>
                <a:effectLst/>
                <a:highlight>
                  <a:srgbClr val="FFFFFF"/>
                </a:highlight>
                <a:latin typeface="dm sans" pitchFamily="2" charset="0"/>
              </a:rPr>
              <a:t>padding</a:t>
            </a:r>
            <a:r>
              <a:rPr lang="es-ES" b="0" i="0" dirty="0">
                <a:solidFill>
                  <a:srgbClr val="051626"/>
                </a:solidFill>
                <a:effectLst/>
                <a:highlight>
                  <a:srgbClr val="FFFFFF"/>
                </a:highlight>
                <a:latin typeface="dm sans" pitchFamily="2" charset="0"/>
              </a:rPr>
              <a:t> y los bordes (entre otras propiedades) no son heredados por las etiquetas y no es deseable que lo hagan.</a:t>
            </a:r>
          </a:p>
          <a:p>
            <a:pPr algn="just"/>
            <a:r>
              <a:rPr lang="es-ES" b="0" i="0" dirty="0">
                <a:solidFill>
                  <a:srgbClr val="051626"/>
                </a:solidFill>
                <a:effectLst/>
                <a:highlight>
                  <a:srgbClr val="FFFFFF"/>
                </a:highlight>
                <a:latin typeface="dm sans" pitchFamily="2" charset="0"/>
              </a:rPr>
              <a:t>ejemplo:</a:t>
            </a:r>
          </a:p>
          <a:p>
            <a:pPr algn="just"/>
            <a:endParaRPr lang="es-ES" b="0" i="0" dirty="0">
              <a:solidFill>
                <a:srgbClr val="051626"/>
              </a:solidFill>
              <a:effectLst/>
              <a:highlight>
                <a:srgbClr val="FFFFFF"/>
              </a:highlight>
              <a:latin typeface="dm sans" pitchFamily="2" charset="0"/>
            </a:endParaRPr>
          </a:p>
          <a:p>
            <a:pPr algn="just"/>
            <a:r>
              <a:rPr lang="es-ES" b="0" i="0" dirty="0">
                <a:solidFill>
                  <a:srgbClr val="051626"/>
                </a:solidFill>
                <a:effectLst/>
                <a:highlight>
                  <a:srgbClr val="FFFFFF"/>
                </a:highlight>
                <a:latin typeface="dm sans" pitchFamily="2" charset="0"/>
              </a:rPr>
              <a:t> </a:t>
            </a:r>
            <a:r>
              <a:rPr lang="es-ES" b="1" i="0" dirty="0">
                <a:solidFill>
                  <a:schemeClr val="bg1"/>
                </a:solidFill>
                <a:effectLst/>
                <a:highlight>
                  <a:srgbClr val="000000"/>
                </a:highlight>
                <a:latin typeface="dm sans" pitchFamily="2" charset="0"/>
              </a:rPr>
              <a:t>&lt;p&gt; </a:t>
            </a:r>
            <a:r>
              <a:rPr lang="es-ES" b="1" i="0" dirty="0" err="1">
                <a:solidFill>
                  <a:schemeClr val="bg1"/>
                </a:solidFill>
                <a:effectLst/>
                <a:highlight>
                  <a:srgbClr val="000000"/>
                </a:highlight>
                <a:latin typeface="dm sans" pitchFamily="2" charset="0"/>
              </a:rPr>
              <a:t>Lorem</a:t>
            </a:r>
            <a:r>
              <a:rPr lang="es-ES" b="1" i="0" dirty="0">
                <a:solidFill>
                  <a:schemeClr val="bg1"/>
                </a:solidFill>
                <a:effectLst/>
                <a:highlight>
                  <a:srgbClr val="000000"/>
                </a:highlight>
                <a:latin typeface="dm sans" pitchFamily="2" charset="0"/>
              </a:rPr>
              <a:t> </a:t>
            </a:r>
            <a:r>
              <a:rPr lang="es-ES" b="1" i="0" dirty="0" err="1">
                <a:solidFill>
                  <a:schemeClr val="bg1"/>
                </a:solidFill>
                <a:effectLst/>
                <a:highlight>
                  <a:srgbClr val="000000"/>
                </a:highlight>
                <a:latin typeface="dm sans" pitchFamily="2" charset="0"/>
              </a:rPr>
              <a:t>ipsum</a:t>
            </a:r>
            <a:r>
              <a:rPr lang="es-ES" b="1" i="0" dirty="0">
                <a:solidFill>
                  <a:schemeClr val="bg1"/>
                </a:solidFill>
                <a:effectLst/>
                <a:highlight>
                  <a:srgbClr val="000000"/>
                </a:highlight>
                <a:latin typeface="dm sans" pitchFamily="2" charset="0"/>
              </a:rPr>
              <a:t> &lt;em&gt; dolor &lt;/em&gt; </a:t>
            </a:r>
            <a:r>
              <a:rPr lang="es-ES" b="1" i="0" dirty="0" err="1">
                <a:solidFill>
                  <a:schemeClr val="bg1"/>
                </a:solidFill>
                <a:effectLst/>
                <a:highlight>
                  <a:srgbClr val="000000"/>
                </a:highlight>
                <a:latin typeface="dm sans" pitchFamily="2" charset="0"/>
              </a:rPr>
              <a:t>sit</a:t>
            </a:r>
            <a:r>
              <a:rPr lang="es-ES" b="1" i="0" dirty="0">
                <a:solidFill>
                  <a:schemeClr val="bg1"/>
                </a:solidFill>
                <a:effectLst/>
                <a:highlight>
                  <a:srgbClr val="000000"/>
                </a:highlight>
                <a:latin typeface="dm sans" pitchFamily="2" charset="0"/>
              </a:rPr>
              <a:t> </a:t>
            </a:r>
            <a:r>
              <a:rPr lang="es-ES" b="1" i="0" dirty="0" err="1">
                <a:solidFill>
                  <a:schemeClr val="bg1"/>
                </a:solidFill>
                <a:effectLst/>
                <a:highlight>
                  <a:srgbClr val="000000"/>
                </a:highlight>
                <a:latin typeface="dm sans" pitchFamily="2" charset="0"/>
              </a:rPr>
              <a:t>amet</a:t>
            </a:r>
            <a:r>
              <a:rPr lang="es-ES" b="1" i="0" dirty="0">
                <a:solidFill>
                  <a:schemeClr val="bg1"/>
                </a:solidFill>
                <a:effectLst/>
                <a:highlight>
                  <a:srgbClr val="000000"/>
                </a:highlight>
                <a:latin typeface="dm sans" pitchFamily="2" charset="0"/>
              </a:rPr>
              <a:t>. &lt;/p&gt;</a:t>
            </a:r>
          </a:p>
          <a:p>
            <a:pPr algn="just"/>
            <a:r>
              <a:rPr lang="es-ES" b="1" i="0" dirty="0">
                <a:solidFill>
                  <a:schemeClr val="bg1"/>
                </a:solidFill>
                <a:effectLst/>
                <a:highlight>
                  <a:srgbClr val="000000"/>
                </a:highlight>
                <a:latin typeface="dm sans" pitchFamily="2" charset="0"/>
              </a:rPr>
              <a:t>p {</a:t>
            </a:r>
          </a:p>
          <a:p>
            <a:pPr algn="just"/>
            <a:r>
              <a:rPr lang="es-ES" b="1" i="0" dirty="0">
                <a:solidFill>
                  <a:schemeClr val="bg1"/>
                </a:solidFill>
                <a:effectLst/>
                <a:highlight>
                  <a:srgbClr val="000000"/>
                </a:highlight>
                <a:latin typeface="dm sans" pitchFamily="2" charset="0"/>
              </a:rPr>
              <a:t> </a:t>
            </a:r>
            <a:r>
              <a:rPr lang="es-ES" b="1" i="0" dirty="0" err="1">
                <a:solidFill>
                  <a:schemeClr val="bg1"/>
                </a:solidFill>
                <a:effectLst/>
                <a:highlight>
                  <a:srgbClr val="000000"/>
                </a:highlight>
                <a:latin typeface="dm sans" pitchFamily="2" charset="0"/>
              </a:rPr>
              <a:t>padding-left</a:t>
            </a:r>
            <a:r>
              <a:rPr lang="es-ES" b="1" i="0" dirty="0">
                <a:solidFill>
                  <a:schemeClr val="bg1"/>
                </a:solidFill>
                <a:effectLst/>
                <a:highlight>
                  <a:srgbClr val="000000"/>
                </a:highlight>
                <a:latin typeface="dm sans" pitchFamily="2" charset="0"/>
              </a:rPr>
              <a:t>: 20px;</a:t>
            </a:r>
          </a:p>
          <a:p>
            <a:pPr algn="just"/>
            <a:r>
              <a:rPr lang="es-ES" b="1" i="0" dirty="0">
                <a:solidFill>
                  <a:schemeClr val="bg1"/>
                </a:solidFill>
                <a:effectLst/>
                <a:highlight>
                  <a:srgbClr val="000000"/>
                </a:highlight>
                <a:latin typeface="dm sans" pitchFamily="2" charset="0"/>
              </a:rPr>
              <a:t> </a:t>
            </a:r>
            <a:r>
              <a:rPr lang="es-ES" b="1" i="0" dirty="0" err="1">
                <a:solidFill>
                  <a:schemeClr val="bg1"/>
                </a:solidFill>
                <a:effectLst/>
                <a:highlight>
                  <a:srgbClr val="000000"/>
                </a:highlight>
                <a:latin typeface="dm sans" pitchFamily="2" charset="0"/>
              </a:rPr>
              <a:t>border-left</a:t>
            </a:r>
            <a:r>
              <a:rPr lang="es-ES" b="1" i="0" dirty="0">
                <a:solidFill>
                  <a:schemeClr val="bg1"/>
                </a:solidFill>
                <a:effectLst/>
                <a:highlight>
                  <a:srgbClr val="000000"/>
                </a:highlight>
                <a:latin typeface="dm sans" pitchFamily="2" charset="0"/>
              </a:rPr>
              <a:t>: </a:t>
            </a:r>
            <a:r>
              <a:rPr lang="es-ES" b="1" i="0" dirty="0" err="1">
                <a:solidFill>
                  <a:schemeClr val="bg1"/>
                </a:solidFill>
                <a:effectLst/>
                <a:highlight>
                  <a:srgbClr val="000000"/>
                </a:highlight>
                <a:latin typeface="dm sans" pitchFamily="2" charset="0"/>
              </a:rPr>
              <a:t>solid</a:t>
            </a:r>
            <a:r>
              <a:rPr lang="es-ES" b="1" i="0" dirty="0">
                <a:solidFill>
                  <a:schemeClr val="bg1"/>
                </a:solidFill>
                <a:effectLst/>
                <a:highlight>
                  <a:srgbClr val="000000"/>
                </a:highlight>
                <a:latin typeface="dm sans" pitchFamily="2" charset="0"/>
              </a:rPr>
              <a:t> red;</a:t>
            </a:r>
          </a:p>
          <a:p>
            <a:pPr algn="just"/>
            <a:r>
              <a:rPr lang="es-ES" b="1" i="0" dirty="0">
                <a:solidFill>
                  <a:schemeClr val="bg1"/>
                </a:solidFill>
                <a:effectLst/>
                <a:highlight>
                  <a:srgbClr val="000000"/>
                </a:highlight>
                <a:latin typeface="dm sans" pitchFamily="2" charset="0"/>
              </a:rPr>
              <a:t>}</a:t>
            </a:r>
          </a:p>
          <a:p>
            <a:pPr algn="just"/>
            <a:r>
              <a:rPr lang="es-ES" b="0" i="0" dirty="0">
                <a:solidFill>
                  <a:srgbClr val="051626"/>
                </a:solidFill>
                <a:effectLst/>
                <a:highlight>
                  <a:srgbClr val="FFFFFF"/>
                </a:highlight>
                <a:latin typeface="dm sans" pitchFamily="2" charset="0"/>
              </a:rPr>
              <a:t>Observa que la </a:t>
            </a:r>
            <a:r>
              <a:rPr lang="es-ES" b="0" i="0" dirty="0">
                <a:solidFill>
                  <a:srgbClr val="051626"/>
                </a:solidFill>
                <a:effectLst/>
                <a:highlight>
                  <a:srgbClr val="C0C0C0"/>
                </a:highlight>
                <a:latin typeface="dm sans" pitchFamily="2" charset="0"/>
              </a:rPr>
              <a:t>etiqueta &lt;p&gt;</a:t>
            </a:r>
            <a:r>
              <a:rPr lang="es-ES" b="0" i="0" dirty="0">
                <a:solidFill>
                  <a:srgbClr val="051626"/>
                </a:solidFill>
                <a:effectLst/>
                <a:highlight>
                  <a:srgbClr val="FFFFFF"/>
                </a:highlight>
                <a:latin typeface="dm sans" pitchFamily="2" charset="0"/>
              </a:rPr>
              <a:t> tienen un borde a la izquierda. Sin embargo, la </a:t>
            </a:r>
            <a:r>
              <a:rPr lang="es-ES" b="0" i="0" dirty="0">
                <a:solidFill>
                  <a:srgbClr val="051626"/>
                </a:solidFill>
                <a:effectLst/>
                <a:highlight>
                  <a:srgbClr val="C0C0C0"/>
                </a:highlight>
                <a:latin typeface="dm sans" pitchFamily="2" charset="0"/>
              </a:rPr>
              <a:t>etiqueta &lt;em&gt; </a:t>
            </a:r>
            <a:r>
              <a:rPr lang="es-ES" b="0" i="0" dirty="0">
                <a:solidFill>
                  <a:srgbClr val="051626"/>
                </a:solidFill>
                <a:effectLst/>
                <a:highlight>
                  <a:srgbClr val="FFFFFF"/>
                </a:highlight>
                <a:latin typeface="dm sans" pitchFamily="2" charset="0"/>
              </a:rPr>
              <a:t>dentro de </a:t>
            </a:r>
            <a:r>
              <a:rPr lang="es-ES" b="0" i="0" dirty="0">
                <a:solidFill>
                  <a:srgbClr val="051626"/>
                </a:solidFill>
                <a:effectLst/>
                <a:highlight>
                  <a:srgbClr val="C0C0C0"/>
                </a:highlight>
                <a:latin typeface="dm sans" pitchFamily="2" charset="0"/>
              </a:rPr>
              <a:t>&lt;p&gt;</a:t>
            </a:r>
            <a:r>
              <a:rPr lang="es-ES" b="0" i="0" dirty="0">
                <a:solidFill>
                  <a:srgbClr val="051626"/>
                </a:solidFill>
                <a:effectLst/>
                <a:highlight>
                  <a:srgbClr val="FFFFFF"/>
                </a:highlight>
                <a:latin typeface="dm sans" pitchFamily="2" charset="0"/>
              </a:rPr>
              <a:t> no tienen ningún borde adicional. Este comportamiento tiene sentido: se vería raro o extraño si hubiera un borde adicional y 20px de espacio a la izquierda de cada </a:t>
            </a:r>
            <a:r>
              <a:rPr lang="es-ES" b="0" i="0" dirty="0">
                <a:solidFill>
                  <a:srgbClr val="051626"/>
                </a:solidFill>
                <a:effectLst/>
                <a:highlight>
                  <a:srgbClr val="C0C0C0"/>
                </a:highlight>
                <a:latin typeface="dm sans" pitchFamily="2" charset="0"/>
              </a:rPr>
              <a:t>etiqueta &lt;em&gt; </a:t>
            </a:r>
            <a:r>
              <a:rPr lang="es-ES" b="0" i="0" dirty="0">
                <a:solidFill>
                  <a:srgbClr val="051626"/>
                </a:solidFill>
                <a:effectLst/>
                <a:highlight>
                  <a:srgbClr val="FFFFFF"/>
                </a:highlight>
                <a:latin typeface="dm sans" pitchFamily="2" charset="0"/>
              </a:rPr>
              <a:t>dentro de un párrafo. Por este motivo es que la propiedad </a:t>
            </a:r>
            <a:r>
              <a:rPr lang="es-ES" b="0" i="0" dirty="0" err="1">
                <a:solidFill>
                  <a:srgbClr val="051626"/>
                </a:solidFill>
                <a:effectLst/>
                <a:highlight>
                  <a:srgbClr val="FFFFFF"/>
                </a:highlight>
                <a:latin typeface="dm sans" pitchFamily="2" charset="0"/>
              </a:rPr>
              <a:t>border</a:t>
            </a:r>
            <a:r>
              <a:rPr lang="es-ES" b="0" i="0" dirty="0">
                <a:solidFill>
                  <a:srgbClr val="051626"/>
                </a:solidFill>
                <a:effectLst/>
                <a:highlight>
                  <a:srgbClr val="FFFFFF"/>
                </a:highlight>
                <a:latin typeface="dm sans" pitchFamily="2" charset="0"/>
              </a:rPr>
              <a:t> no se hereda.</a:t>
            </a:r>
          </a:p>
        </p:txBody>
      </p:sp>
      <p:sp>
        <p:nvSpPr>
          <p:cNvPr id="10" name="Rectángulo 9">
            <a:extLst>
              <a:ext uri="{FF2B5EF4-FFF2-40B4-BE49-F238E27FC236}">
                <a16:creationId xmlns:a16="http://schemas.microsoft.com/office/drawing/2014/main" id="{4780D887-89C9-0714-CDA3-3B53FB4BA62F}"/>
              </a:ext>
            </a:extLst>
          </p:cNvPr>
          <p:cNvSpPr/>
          <p:nvPr/>
        </p:nvSpPr>
        <p:spPr>
          <a:xfrm>
            <a:off x="845803" y="91440"/>
            <a:ext cx="4076241" cy="465731"/>
          </a:xfrm>
          <a:prstGeom prst="rect">
            <a:avLst/>
          </a:prstGeom>
          <a:solidFill>
            <a:srgbClr val="660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dirty="0">
                <a:solidFill>
                  <a:schemeClr val="bg1"/>
                </a:solidFill>
                <a:latin typeface="Aptos" panose="020B0004020202020204" pitchFamily="34" charset="0"/>
              </a:rPr>
              <a:t>Propiedades Heredadas</a:t>
            </a:r>
            <a:endParaRPr lang="es-AR" dirty="0">
              <a:solidFill>
                <a:schemeClr val="bg1"/>
              </a:solidFill>
            </a:endParaRPr>
          </a:p>
        </p:txBody>
      </p:sp>
      <p:sp>
        <p:nvSpPr>
          <p:cNvPr id="11" name="Rectángulo 10">
            <a:extLst>
              <a:ext uri="{FF2B5EF4-FFF2-40B4-BE49-F238E27FC236}">
                <a16:creationId xmlns:a16="http://schemas.microsoft.com/office/drawing/2014/main" id="{CA04E475-EA10-C026-FD4A-9C3938B2CE04}"/>
              </a:ext>
            </a:extLst>
          </p:cNvPr>
          <p:cNvSpPr/>
          <p:nvPr/>
        </p:nvSpPr>
        <p:spPr>
          <a:xfrm>
            <a:off x="8968988" y="48226"/>
            <a:ext cx="4076241" cy="46573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AR" b="1" dirty="0">
                <a:solidFill>
                  <a:srgbClr val="6600CC"/>
                </a:solidFill>
                <a:latin typeface="Aptos" panose="020B0004020202020204" pitchFamily="34" charset="0"/>
              </a:rPr>
              <a:t>Propiedades no Heredadas</a:t>
            </a:r>
            <a:endParaRPr lang="es-AR" b="1" dirty="0">
              <a:solidFill>
                <a:srgbClr val="6600CC"/>
              </a:solidFill>
            </a:endParaRPr>
          </a:p>
        </p:txBody>
      </p:sp>
      <p:sp>
        <p:nvSpPr>
          <p:cNvPr id="13" name="Rectángulo 12">
            <a:extLst>
              <a:ext uri="{FF2B5EF4-FFF2-40B4-BE49-F238E27FC236}">
                <a16:creationId xmlns:a16="http://schemas.microsoft.com/office/drawing/2014/main" id="{9FC7B216-A241-1916-B0ED-1C0DCD42BEAB}"/>
              </a:ext>
            </a:extLst>
          </p:cNvPr>
          <p:cNvSpPr/>
          <p:nvPr/>
        </p:nvSpPr>
        <p:spPr>
          <a:xfrm>
            <a:off x="741225" y="6438567"/>
            <a:ext cx="7501532" cy="1699593"/>
          </a:xfrm>
          <a:prstGeom prst="rect">
            <a:avLst/>
          </a:prstGeom>
          <a:solidFill>
            <a:srgbClr val="6600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sz="2000" dirty="0">
                <a:solidFill>
                  <a:schemeClr val="bg1"/>
                </a:solidFill>
              </a:rPr>
              <a:t>Aunque esto pueda parecer confuso, la herencia es un gran ahorro de tiempo. Imagina que no se pasan las propiedades CSS a las etiquetas anidadas y que tienes un párrafo </a:t>
            </a:r>
            <a:r>
              <a:rPr lang="es-ES" sz="2000" dirty="0">
                <a:solidFill>
                  <a:schemeClr val="tx1"/>
                </a:solidFill>
                <a:highlight>
                  <a:srgbClr val="C0C0C0"/>
                </a:highlight>
              </a:rPr>
              <a:t>&lt;p&gt;</a:t>
            </a:r>
            <a:r>
              <a:rPr lang="es-ES" sz="2000" dirty="0">
                <a:solidFill>
                  <a:schemeClr val="tx1"/>
                </a:solidFill>
              </a:rPr>
              <a:t> </a:t>
            </a:r>
            <a:r>
              <a:rPr lang="es-ES" sz="2000" dirty="0">
                <a:solidFill>
                  <a:schemeClr val="bg1"/>
                </a:solidFill>
              </a:rPr>
              <a:t>que contiene otras etiquetas como una etiqueta </a:t>
            </a:r>
            <a:r>
              <a:rPr lang="es-ES" sz="2000" dirty="0">
                <a:solidFill>
                  <a:schemeClr val="tx1"/>
                </a:solidFill>
                <a:highlight>
                  <a:srgbClr val="C0C0C0"/>
                </a:highlight>
              </a:rPr>
              <a:t>&lt;</a:t>
            </a:r>
            <a:r>
              <a:rPr lang="es-ES" sz="2000" dirty="0" err="1">
                <a:solidFill>
                  <a:schemeClr val="tx1"/>
                </a:solidFill>
                <a:highlight>
                  <a:srgbClr val="C0C0C0"/>
                </a:highlight>
              </a:rPr>
              <a:t>strong</a:t>
            </a:r>
            <a:r>
              <a:rPr lang="es-ES" sz="2000" dirty="0">
                <a:solidFill>
                  <a:schemeClr val="tx1"/>
                </a:solidFill>
                <a:highlight>
                  <a:srgbClr val="C0C0C0"/>
                </a:highlight>
              </a:rPr>
              <a:t>&gt;, </a:t>
            </a:r>
            <a:r>
              <a:rPr lang="es-ES" sz="2000" dirty="0">
                <a:solidFill>
                  <a:schemeClr val="bg1"/>
                </a:solidFill>
              </a:rPr>
              <a:t>una etiqueta </a:t>
            </a:r>
            <a:r>
              <a:rPr lang="es-ES" sz="2000" dirty="0">
                <a:solidFill>
                  <a:schemeClr val="tx1"/>
                </a:solidFill>
                <a:highlight>
                  <a:srgbClr val="C0C0C0"/>
                </a:highlight>
              </a:rPr>
              <a:t>&lt;em&gt; </a:t>
            </a:r>
            <a:r>
              <a:rPr lang="es-ES" sz="2000" dirty="0">
                <a:solidFill>
                  <a:schemeClr val="bg1"/>
                </a:solidFill>
              </a:rPr>
              <a:t>para enfatizar el texto y una </a:t>
            </a:r>
            <a:r>
              <a:rPr lang="es-ES" sz="2000" dirty="0">
                <a:solidFill>
                  <a:schemeClr val="tx1"/>
                </a:solidFill>
                <a:highlight>
                  <a:srgbClr val="C0C0C0"/>
                </a:highlight>
              </a:rPr>
              <a:t>etiqueta &lt;a&gt;</a:t>
            </a:r>
            <a:r>
              <a:rPr lang="es-ES" sz="2000" dirty="0">
                <a:solidFill>
                  <a:schemeClr val="bg1"/>
                </a:solidFill>
                <a:highlight>
                  <a:srgbClr val="C0C0C0"/>
                </a:highlight>
              </a:rPr>
              <a:t> </a:t>
            </a:r>
            <a:r>
              <a:rPr lang="es-ES" sz="2000" dirty="0">
                <a:solidFill>
                  <a:schemeClr val="bg1"/>
                </a:solidFill>
              </a:rPr>
              <a:t>para añadir un enlace.</a:t>
            </a:r>
            <a:endParaRPr lang="es-AR" sz="200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6905" y="91440"/>
            <a:ext cx="14630400" cy="8229600"/>
          </a:xfrm>
          <a:prstGeom prst="rect">
            <a:avLst/>
          </a:prstGeom>
          <a:solidFill>
            <a:schemeClr val="bg2">
              <a:lumMod val="75000"/>
            </a:schemeClr>
          </a:solidFill>
          <a:ln/>
        </p:spPr>
        <p:txBody>
          <a:bodyPr/>
          <a:lstStyle/>
          <a:p>
            <a:endParaRPr lang="es-AR"/>
          </a:p>
        </p:txBody>
      </p:sp>
      <p:sp>
        <p:nvSpPr>
          <p:cNvPr id="4" name="Text 2"/>
          <p:cNvSpPr/>
          <p:nvPr/>
        </p:nvSpPr>
        <p:spPr>
          <a:xfrm>
            <a:off x="1713634" y="148420"/>
            <a:ext cx="8778597" cy="694373"/>
          </a:xfrm>
          <a:prstGeom prst="rect">
            <a:avLst/>
          </a:prstGeom>
          <a:noFill/>
          <a:ln/>
        </p:spPr>
        <p:txBody>
          <a:bodyPr wrap="none" rtlCol="0" anchor="t"/>
          <a:lstStyle/>
          <a:p>
            <a:pPr marL="0" indent="0">
              <a:lnSpc>
                <a:spcPts val="5468"/>
              </a:lnSpc>
              <a:buNone/>
            </a:pPr>
            <a:r>
              <a:rPr lang="en-US" sz="4374" b="1" kern="0" spc="-131" dirty="0" err="1">
                <a:solidFill>
                  <a:srgbClr val="FFFFFF"/>
                </a:solidFill>
                <a:latin typeface="Inter" pitchFamily="34" charset="0"/>
                <a:ea typeface="Inter" pitchFamily="34" charset="-122"/>
                <a:cs typeface="Inter" pitchFamily="34" charset="-120"/>
              </a:rPr>
              <a:t>Ejemplo</a:t>
            </a:r>
            <a:r>
              <a:rPr lang="en-US" sz="4374" b="1" kern="0" spc="-131" dirty="0">
                <a:solidFill>
                  <a:srgbClr val="FFFFFF"/>
                </a:solidFill>
                <a:latin typeface="Inter" pitchFamily="34" charset="0"/>
                <a:ea typeface="Inter" pitchFamily="34" charset="-122"/>
                <a:cs typeface="Inter" pitchFamily="34" charset="-120"/>
              </a:rPr>
              <a:t> </a:t>
            </a:r>
            <a:r>
              <a:rPr lang="en-US" sz="4374" b="1" kern="0" spc="-131" dirty="0" err="1">
                <a:solidFill>
                  <a:srgbClr val="FFFFFF"/>
                </a:solidFill>
                <a:latin typeface="Inter" pitchFamily="34" charset="0"/>
                <a:ea typeface="Inter" pitchFamily="34" charset="-122"/>
                <a:cs typeface="Inter" pitchFamily="34" charset="-120"/>
              </a:rPr>
              <a:t>uso</a:t>
            </a:r>
            <a:r>
              <a:rPr lang="en-US" sz="4374" b="1" kern="0" spc="-131" dirty="0">
                <a:solidFill>
                  <a:srgbClr val="FFFFFF"/>
                </a:solidFill>
                <a:latin typeface="Inter" pitchFamily="34" charset="0"/>
                <a:ea typeface="Inter" pitchFamily="34" charset="-122"/>
                <a:cs typeface="Inter" pitchFamily="34" charset="-120"/>
              </a:rPr>
              <a:t> de la </a:t>
            </a:r>
            <a:r>
              <a:rPr lang="en-US" sz="4374" b="1" kern="0" spc="-131" dirty="0" err="1">
                <a:solidFill>
                  <a:srgbClr val="FFFFFF"/>
                </a:solidFill>
                <a:latin typeface="Inter" pitchFamily="34" charset="0"/>
                <a:ea typeface="Inter" pitchFamily="34" charset="-122"/>
                <a:cs typeface="Inter" pitchFamily="34" charset="-120"/>
              </a:rPr>
              <a:t>herencia</a:t>
            </a:r>
            <a:endParaRPr lang="en-US" sz="4374" dirty="0"/>
          </a:p>
        </p:txBody>
      </p:sp>
      <p:sp>
        <p:nvSpPr>
          <p:cNvPr id="6" name="Text 4"/>
          <p:cNvSpPr/>
          <p:nvPr/>
        </p:nvSpPr>
        <p:spPr>
          <a:xfrm>
            <a:off x="514624" y="948456"/>
            <a:ext cx="3156347" cy="5525060"/>
          </a:xfrm>
          <a:prstGeom prst="rect">
            <a:avLst/>
          </a:prstGeom>
          <a:noFill/>
          <a:ln/>
        </p:spPr>
        <p:txBody>
          <a:bodyPr wrap="square" rtlCol="0" anchor="t"/>
          <a:lstStyle/>
          <a:p>
            <a:pPr marL="0" indent="0" algn="just">
              <a:lnSpc>
                <a:spcPts val="2624"/>
              </a:lnSpc>
              <a:buNone/>
            </a:pPr>
            <a:r>
              <a:rPr lang="es-ES" sz="3200" kern="0" spc="-35" dirty="0">
                <a:solidFill>
                  <a:srgbClr val="6600CC"/>
                </a:solidFill>
                <a:latin typeface="Inter" pitchFamily="34" charset="0"/>
                <a:ea typeface="Inter" pitchFamily="34" charset="-122"/>
                <a:cs typeface="Inter" pitchFamily="34" charset="-120"/>
              </a:rPr>
              <a:t>Si creas un estilo que haga que el texto del párrafo sea blanco y de 32px, sería raro y extraño que todo el texto dentro de las etiquetas </a:t>
            </a:r>
            <a:r>
              <a:rPr lang="es-ES" sz="3200" kern="0" spc="-35" dirty="0">
                <a:solidFill>
                  <a:srgbClr val="6600CC"/>
                </a:solidFill>
                <a:highlight>
                  <a:srgbClr val="C0C0C0"/>
                </a:highlight>
                <a:latin typeface="Inter" pitchFamily="34" charset="0"/>
                <a:ea typeface="Inter" pitchFamily="34" charset="-122"/>
                <a:cs typeface="Inter" pitchFamily="34" charset="-120"/>
              </a:rPr>
              <a:t>&lt;em&gt;, &lt;</a:t>
            </a:r>
            <a:r>
              <a:rPr lang="es-ES" sz="3200" kern="0" spc="-35" dirty="0" err="1">
                <a:solidFill>
                  <a:srgbClr val="6600CC"/>
                </a:solidFill>
                <a:highlight>
                  <a:srgbClr val="C0C0C0"/>
                </a:highlight>
                <a:latin typeface="Inter" pitchFamily="34" charset="0"/>
                <a:ea typeface="Inter" pitchFamily="34" charset="-122"/>
                <a:cs typeface="Inter" pitchFamily="34" charset="-120"/>
              </a:rPr>
              <a:t>strong</a:t>
            </a:r>
            <a:r>
              <a:rPr lang="es-ES" sz="3200" kern="0" spc="-35" dirty="0">
                <a:solidFill>
                  <a:srgbClr val="6600CC"/>
                </a:solidFill>
                <a:highlight>
                  <a:srgbClr val="C0C0C0"/>
                </a:highlight>
                <a:latin typeface="Inter" pitchFamily="34" charset="0"/>
                <a:ea typeface="Inter" pitchFamily="34" charset="-122"/>
                <a:cs typeface="Inter" pitchFamily="34" charset="-120"/>
              </a:rPr>
              <a:t>&gt; y &lt;a&gt; </a:t>
            </a:r>
            <a:r>
              <a:rPr lang="es-ES" sz="3200" kern="0" spc="-35" dirty="0">
                <a:solidFill>
                  <a:srgbClr val="6600CC"/>
                </a:solidFill>
                <a:latin typeface="Inter" pitchFamily="34" charset="0"/>
                <a:ea typeface="Inter" pitchFamily="34" charset="-122"/>
                <a:cs typeface="Inter" pitchFamily="34" charset="-120"/>
              </a:rPr>
              <a:t>tuvieran su estilo normal, tal y como se muestra en la siguiente imagen de muestra:</a:t>
            </a:r>
          </a:p>
          <a:p>
            <a:pPr marL="0" indent="0">
              <a:lnSpc>
                <a:spcPts val="2624"/>
              </a:lnSpc>
              <a:buNone/>
            </a:pPr>
            <a:endParaRPr lang="es-ES" sz="1750" kern="0" spc="-35" dirty="0">
              <a:solidFill>
                <a:srgbClr val="6600CC"/>
              </a:solidFill>
              <a:latin typeface="Inter" pitchFamily="34" charset="0"/>
              <a:ea typeface="Inter" pitchFamily="34" charset="-122"/>
              <a:cs typeface="Inter" pitchFamily="34" charset="-120"/>
            </a:endParaRPr>
          </a:p>
        </p:txBody>
      </p:sp>
      <p:sp>
        <p:nvSpPr>
          <p:cNvPr id="7" name="Text 5"/>
          <p:cNvSpPr/>
          <p:nvPr/>
        </p:nvSpPr>
        <p:spPr>
          <a:xfrm>
            <a:off x="5743932" y="3688556"/>
            <a:ext cx="2777490" cy="347186"/>
          </a:xfrm>
          <a:prstGeom prst="rect">
            <a:avLst/>
          </a:prstGeom>
          <a:noFill/>
          <a:ln/>
        </p:spPr>
        <p:txBody>
          <a:bodyPr wrap="none" rtlCol="0" anchor="t"/>
          <a:lstStyle/>
          <a:p>
            <a:pPr marL="0" indent="0">
              <a:lnSpc>
                <a:spcPts val="2734"/>
              </a:lnSpc>
              <a:buNone/>
            </a:pPr>
            <a:r>
              <a:rPr lang="en-US" sz="2187" b="1" kern="0" spc="-66" dirty="0">
                <a:solidFill>
                  <a:srgbClr val="FFFFFF"/>
                </a:solidFill>
                <a:latin typeface="Inter" pitchFamily="34" charset="0"/>
                <a:ea typeface="Inter" pitchFamily="34" charset="-122"/>
                <a:cs typeface="Inter" pitchFamily="34" charset="-120"/>
              </a:rPr>
              <a:t>Características clave</a:t>
            </a:r>
            <a:endParaRPr lang="en-US" sz="2187" dirty="0"/>
          </a:p>
        </p:txBody>
      </p:sp>
      <p:sp>
        <p:nvSpPr>
          <p:cNvPr id="8" name="Text 6"/>
          <p:cNvSpPr/>
          <p:nvPr/>
        </p:nvSpPr>
        <p:spPr>
          <a:xfrm>
            <a:off x="5743932" y="4257913"/>
            <a:ext cx="3156347" cy="999768"/>
          </a:xfrm>
          <a:prstGeom prst="rect">
            <a:avLst/>
          </a:prstGeom>
          <a:noFill/>
          <a:ln/>
        </p:spPr>
        <p:txBody>
          <a:bodyPr wrap="square" rtlCol="0" anchor="t"/>
          <a:lstStyle/>
          <a:p>
            <a:pPr marL="0" indent="0">
              <a:lnSpc>
                <a:spcPts val="2624"/>
              </a:lnSpc>
              <a:buNone/>
            </a:pPr>
            <a:r>
              <a:rPr lang="en-US" sz="1750" kern="0" spc="-35" dirty="0">
                <a:solidFill>
                  <a:srgbClr val="E5E0DF"/>
                </a:solidFill>
                <a:latin typeface="Inter" pitchFamily="34" charset="0"/>
                <a:ea typeface="Inter" pitchFamily="34" charset="-122"/>
                <a:cs typeface="Inter" pitchFamily="34" charset="-120"/>
              </a:rPr>
              <a:t>Definir filas y columnas, colocar elementos en celdas específicas, combinar celdas.</a:t>
            </a:r>
            <a:endParaRPr lang="en-US" sz="1750" dirty="0"/>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pic>
        <p:nvPicPr>
          <p:cNvPr id="13" name="Imagen 12">
            <a:extLst>
              <a:ext uri="{FF2B5EF4-FFF2-40B4-BE49-F238E27FC236}">
                <a16:creationId xmlns:a16="http://schemas.microsoft.com/office/drawing/2014/main" id="{2F9E3F06-59F4-D2B3-C5D3-37F12A35ECD5}"/>
              </a:ext>
            </a:extLst>
          </p:cNvPr>
          <p:cNvPicPr>
            <a:picLocks noChangeAspect="1"/>
          </p:cNvPicPr>
          <p:nvPr/>
        </p:nvPicPr>
        <p:blipFill>
          <a:blip r:embed="rId5"/>
          <a:stretch>
            <a:fillRect/>
          </a:stretch>
        </p:blipFill>
        <p:spPr>
          <a:xfrm>
            <a:off x="3946157" y="978628"/>
            <a:ext cx="7088322" cy="541985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4" name="Text 4">
            <a:extLst>
              <a:ext uri="{FF2B5EF4-FFF2-40B4-BE49-F238E27FC236}">
                <a16:creationId xmlns:a16="http://schemas.microsoft.com/office/drawing/2014/main" id="{B9A94247-359B-1C55-B273-CFB35D626B32}"/>
              </a:ext>
            </a:extLst>
          </p:cNvPr>
          <p:cNvSpPr/>
          <p:nvPr/>
        </p:nvSpPr>
        <p:spPr>
          <a:xfrm>
            <a:off x="11370532" y="1114074"/>
            <a:ext cx="3156347" cy="4636731"/>
          </a:xfrm>
          <a:prstGeom prst="rect">
            <a:avLst/>
          </a:prstGeom>
          <a:solidFill>
            <a:srgbClr val="6600CC"/>
          </a:solidFill>
          <a:ln/>
        </p:spPr>
        <p:txBody>
          <a:bodyPr wrap="square" rtlCol="0" anchor="t"/>
          <a:lstStyle/>
          <a:p>
            <a:pPr marL="0" indent="0" algn="just">
              <a:lnSpc>
                <a:spcPts val="2624"/>
              </a:lnSpc>
              <a:buNone/>
            </a:pPr>
            <a:r>
              <a:rPr lang="es-ES" sz="3200" kern="0" spc="-35" dirty="0">
                <a:solidFill>
                  <a:schemeClr val="bg1"/>
                </a:solidFill>
                <a:latin typeface="Inter" pitchFamily="34" charset="0"/>
                <a:ea typeface="Inter" pitchFamily="34" charset="-122"/>
                <a:cs typeface="Inter" pitchFamily="34" charset="-120"/>
              </a:rPr>
              <a:t>En ese caso, tendrías que crear otro estilo para dar formato a la etiqueta </a:t>
            </a:r>
            <a:r>
              <a:rPr lang="es-ES" sz="3200" kern="0" spc="-35" dirty="0">
                <a:solidFill>
                  <a:schemeClr val="bg1"/>
                </a:solidFill>
                <a:highlight>
                  <a:srgbClr val="C0C0C0"/>
                </a:highlight>
                <a:latin typeface="Inter" pitchFamily="34" charset="0"/>
                <a:ea typeface="Inter" pitchFamily="34" charset="-122"/>
                <a:cs typeface="Inter" pitchFamily="34" charset="-120"/>
              </a:rPr>
              <a:t>&lt;em&gt;, &lt;</a:t>
            </a:r>
            <a:r>
              <a:rPr lang="es-ES" sz="3200" kern="0" spc="-35" dirty="0" err="1">
                <a:solidFill>
                  <a:schemeClr val="bg1"/>
                </a:solidFill>
                <a:highlight>
                  <a:srgbClr val="C0C0C0"/>
                </a:highlight>
                <a:latin typeface="Inter" pitchFamily="34" charset="0"/>
                <a:ea typeface="Inter" pitchFamily="34" charset="-122"/>
                <a:cs typeface="Inter" pitchFamily="34" charset="-120"/>
              </a:rPr>
              <a:t>strong</a:t>
            </a:r>
            <a:r>
              <a:rPr lang="es-ES" sz="3200" kern="0" spc="-35" dirty="0">
                <a:solidFill>
                  <a:schemeClr val="bg1"/>
                </a:solidFill>
                <a:highlight>
                  <a:srgbClr val="C0C0C0"/>
                </a:highlight>
                <a:latin typeface="Inter" pitchFamily="34" charset="0"/>
                <a:ea typeface="Inter" pitchFamily="34" charset="-122"/>
                <a:cs typeface="Inter" pitchFamily="34" charset="-120"/>
              </a:rPr>
              <a:t>&gt; y &lt;a&gt; </a:t>
            </a:r>
            <a:r>
              <a:rPr lang="es-ES" sz="3200" kern="0" spc="-35" dirty="0">
                <a:solidFill>
                  <a:schemeClr val="bg1"/>
                </a:solidFill>
                <a:latin typeface="Inter" pitchFamily="34" charset="0"/>
                <a:ea typeface="Inter" pitchFamily="34" charset="-122"/>
                <a:cs typeface="Inter" pitchFamily="34" charset="-120"/>
              </a:rPr>
              <a:t>para que coincida con la apariencia de la etiqueta </a:t>
            </a:r>
            <a:r>
              <a:rPr lang="es-ES" sz="3200" kern="0" spc="-35" dirty="0">
                <a:solidFill>
                  <a:schemeClr val="bg1"/>
                </a:solidFill>
                <a:highlight>
                  <a:srgbClr val="C0C0C0"/>
                </a:highlight>
                <a:latin typeface="Inter" pitchFamily="34" charset="0"/>
                <a:ea typeface="Inter" pitchFamily="34" charset="-122"/>
                <a:cs typeface="Inter" pitchFamily="34" charset="-120"/>
              </a:rPr>
              <a:t>&lt;p&gt;</a:t>
            </a:r>
            <a:r>
              <a:rPr lang="es-ES" sz="3200" kern="0" spc="-35" dirty="0">
                <a:solidFill>
                  <a:schemeClr val="bg1"/>
                </a:solidFill>
                <a:latin typeface="Inter" pitchFamily="34" charset="0"/>
                <a:ea typeface="Inter" pitchFamily="34" charset="-122"/>
                <a:cs typeface="Inter" pitchFamily="34" charset="-120"/>
              </a:rPr>
              <a:t>. Qué tedioso. ¡Por eso esta la herencia y por eso es importante!</a:t>
            </a:r>
            <a:endParaRPr lang="es-ES" sz="1750" kern="0" spc="-35" dirty="0">
              <a:solidFill>
                <a:schemeClr val="bg1"/>
              </a:solidFill>
              <a:latin typeface="Inter" pitchFamily="34" charset="0"/>
              <a:ea typeface="Inter" pitchFamily="34" charset="-122"/>
              <a:cs typeface="Inter" pitchFamily="34" charset="-120"/>
            </a:endParaRPr>
          </a:p>
        </p:txBody>
      </p:sp>
      <p:pic>
        <p:nvPicPr>
          <p:cNvPr id="15" name="Imagen 14">
            <a:extLst>
              <a:ext uri="{FF2B5EF4-FFF2-40B4-BE49-F238E27FC236}">
                <a16:creationId xmlns:a16="http://schemas.microsoft.com/office/drawing/2014/main" id="{22ED6945-6469-B4AF-9537-02234025EA80}"/>
              </a:ext>
            </a:extLst>
          </p:cNvPr>
          <p:cNvPicPr>
            <a:picLocks noChangeAspect="1"/>
          </p:cNvPicPr>
          <p:nvPr/>
        </p:nvPicPr>
        <p:blipFill>
          <a:blip r:embed="rId6"/>
          <a:stretch>
            <a:fillRect/>
          </a:stretch>
        </p:blipFill>
        <p:spPr>
          <a:xfrm>
            <a:off x="9600764" y="5431274"/>
            <a:ext cx="5029636" cy="502963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30480"/>
            <a:ext cx="14630400" cy="8229600"/>
          </a:xfrm>
          <a:prstGeom prst="rect">
            <a:avLst/>
          </a:prstGeom>
          <a:solidFill>
            <a:schemeClr val="bg2">
              <a:lumMod val="75000"/>
            </a:schemeClr>
          </a:solidFill>
          <a:ln/>
        </p:spPr>
        <p:txBody>
          <a:bodyPr/>
          <a:lstStyle/>
          <a:p>
            <a:endParaRPr lang="es-AR"/>
          </a:p>
        </p:txBody>
      </p:sp>
      <p:sp>
        <p:nvSpPr>
          <p:cNvPr id="4" name="Text 2"/>
          <p:cNvSpPr/>
          <p:nvPr/>
        </p:nvSpPr>
        <p:spPr>
          <a:xfrm>
            <a:off x="2636152" y="1351057"/>
            <a:ext cx="8778597" cy="694373"/>
          </a:xfrm>
          <a:prstGeom prst="rect">
            <a:avLst/>
          </a:prstGeom>
          <a:noFill/>
          <a:ln/>
        </p:spPr>
        <p:txBody>
          <a:bodyPr wrap="none" rtlCol="0" anchor="t"/>
          <a:lstStyle/>
          <a:p>
            <a:pPr marL="0" indent="0">
              <a:lnSpc>
                <a:spcPts val="5468"/>
              </a:lnSpc>
              <a:buNone/>
            </a:pPr>
            <a:r>
              <a:rPr lang="en-US" sz="6000" b="1" kern="0" spc="-131" dirty="0">
                <a:solidFill>
                  <a:srgbClr val="FFFFFF"/>
                </a:solidFill>
                <a:latin typeface="Inter" pitchFamily="34" charset="0"/>
                <a:ea typeface="Inter" pitchFamily="34" charset="-122"/>
                <a:cs typeface="Inter" pitchFamily="34" charset="-120"/>
              </a:rPr>
              <a:t>Objetivos y </a:t>
            </a:r>
            <a:r>
              <a:rPr lang="en-US" sz="6000" b="1" kern="0" spc="-131" dirty="0" err="1">
                <a:solidFill>
                  <a:srgbClr val="FFFFFF"/>
                </a:solidFill>
                <a:latin typeface="Inter" pitchFamily="34" charset="0"/>
                <a:ea typeface="Inter" pitchFamily="34" charset="-122"/>
                <a:cs typeface="Inter" pitchFamily="34" charset="-120"/>
              </a:rPr>
              <a:t>características</a:t>
            </a:r>
            <a:r>
              <a:rPr lang="en-US" sz="6000" b="1" kern="0" spc="-131" dirty="0">
                <a:solidFill>
                  <a:srgbClr val="FFFFFF"/>
                </a:solidFill>
                <a:latin typeface="Inter" pitchFamily="34" charset="0"/>
                <a:ea typeface="Inter" pitchFamily="34" charset="-122"/>
                <a:cs typeface="Inter" pitchFamily="34" charset="-120"/>
              </a:rPr>
              <a:t> de Grid</a:t>
            </a:r>
            <a:endParaRPr lang="en-US" sz="6000" dirty="0"/>
          </a:p>
        </p:txBody>
      </p:sp>
      <p:sp>
        <p:nvSpPr>
          <p:cNvPr id="5" name="Text 3"/>
          <p:cNvSpPr/>
          <p:nvPr/>
        </p:nvSpPr>
        <p:spPr>
          <a:xfrm>
            <a:off x="699610" y="2997316"/>
            <a:ext cx="3750529" cy="347186"/>
          </a:xfrm>
          <a:prstGeom prst="rect">
            <a:avLst/>
          </a:prstGeom>
          <a:noFill/>
          <a:ln/>
        </p:spPr>
        <p:txBody>
          <a:bodyPr wrap="none" rtlCol="0" anchor="t"/>
          <a:lstStyle/>
          <a:p>
            <a:pPr marL="0" indent="0">
              <a:lnSpc>
                <a:spcPts val="2734"/>
              </a:lnSpc>
              <a:buNone/>
            </a:pPr>
            <a:r>
              <a:rPr lang="en-US" sz="4000" b="1" kern="0" spc="-66" dirty="0">
                <a:solidFill>
                  <a:srgbClr val="FFFFFF"/>
                </a:solidFill>
                <a:latin typeface="Inter" pitchFamily="34" charset="0"/>
                <a:ea typeface="Inter" pitchFamily="34" charset="-122"/>
                <a:cs typeface="Inter" pitchFamily="34" charset="-120"/>
              </a:rPr>
              <a:t>Objetivos de Grid</a:t>
            </a:r>
            <a:endParaRPr lang="en-US" sz="4000" dirty="0"/>
          </a:p>
        </p:txBody>
      </p:sp>
      <p:sp>
        <p:nvSpPr>
          <p:cNvPr id="6" name="Text 4"/>
          <p:cNvSpPr/>
          <p:nvPr/>
        </p:nvSpPr>
        <p:spPr>
          <a:xfrm>
            <a:off x="1145466" y="3798094"/>
            <a:ext cx="3156347" cy="2573638"/>
          </a:xfrm>
          <a:prstGeom prst="rect">
            <a:avLst/>
          </a:prstGeom>
          <a:noFill/>
          <a:ln/>
        </p:spPr>
        <p:txBody>
          <a:bodyPr wrap="square" rtlCol="0" anchor="t"/>
          <a:lstStyle/>
          <a:p>
            <a:pPr marL="0" indent="0" algn="just">
              <a:lnSpc>
                <a:spcPts val="2624"/>
              </a:lnSpc>
              <a:buNone/>
            </a:pPr>
            <a:r>
              <a:rPr lang="en-US" sz="3200" kern="0" spc="-35" dirty="0">
                <a:solidFill>
                  <a:srgbClr val="6600CC"/>
                </a:solidFill>
                <a:latin typeface="Inter" pitchFamily="34" charset="0"/>
                <a:ea typeface="Inter" pitchFamily="34" charset="-122"/>
                <a:cs typeface="Inter" pitchFamily="34" charset="-120"/>
              </a:rPr>
              <a:t>Ofrecer un sistema de layout bidimensional más avanzado y poderoso que Flexbox.</a:t>
            </a:r>
            <a:endParaRPr lang="en-US" sz="3200" dirty="0">
              <a:solidFill>
                <a:srgbClr val="6600CC"/>
              </a:solidFill>
            </a:endParaRPr>
          </a:p>
        </p:txBody>
      </p:sp>
      <p:sp>
        <p:nvSpPr>
          <p:cNvPr id="7" name="Text 5"/>
          <p:cNvSpPr/>
          <p:nvPr/>
        </p:nvSpPr>
        <p:spPr>
          <a:xfrm>
            <a:off x="5074742" y="3798094"/>
            <a:ext cx="2777490" cy="347186"/>
          </a:xfrm>
          <a:prstGeom prst="rect">
            <a:avLst/>
          </a:prstGeom>
          <a:noFill/>
          <a:ln/>
        </p:spPr>
        <p:txBody>
          <a:bodyPr wrap="none" rtlCol="0" anchor="t"/>
          <a:lstStyle/>
          <a:p>
            <a:pPr marL="0" indent="0">
              <a:lnSpc>
                <a:spcPts val="2734"/>
              </a:lnSpc>
              <a:buNone/>
            </a:pPr>
            <a:r>
              <a:rPr lang="en-US" sz="4000" b="1" kern="0" spc="-66" dirty="0">
                <a:solidFill>
                  <a:srgbClr val="FFFFFF"/>
                </a:solidFill>
                <a:latin typeface="Inter" pitchFamily="34" charset="0"/>
                <a:ea typeface="Inter" pitchFamily="34" charset="-122"/>
                <a:cs typeface="Inter" pitchFamily="34" charset="-120"/>
              </a:rPr>
              <a:t>Características clave</a:t>
            </a:r>
            <a:endParaRPr lang="en-US" sz="4000" dirty="0"/>
          </a:p>
        </p:txBody>
      </p:sp>
      <p:sp>
        <p:nvSpPr>
          <p:cNvPr id="8" name="Text 6"/>
          <p:cNvSpPr/>
          <p:nvPr/>
        </p:nvSpPr>
        <p:spPr>
          <a:xfrm>
            <a:off x="5447278" y="4489265"/>
            <a:ext cx="3156347" cy="2389072"/>
          </a:xfrm>
          <a:prstGeom prst="rect">
            <a:avLst/>
          </a:prstGeom>
          <a:noFill/>
          <a:ln/>
        </p:spPr>
        <p:txBody>
          <a:bodyPr wrap="square" rtlCol="0" anchor="t"/>
          <a:lstStyle/>
          <a:p>
            <a:pPr marL="0" indent="0" algn="just">
              <a:lnSpc>
                <a:spcPts val="2624"/>
              </a:lnSpc>
              <a:buNone/>
            </a:pPr>
            <a:r>
              <a:rPr lang="en-US" sz="3200" kern="0" spc="-35" dirty="0">
                <a:solidFill>
                  <a:srgbClr val="E5E0DF"/>
                </a:solidFill>
                <a:latin typeface="Inter" pitchFamily="34" charset="0"/>
                <a:ea typeface="Inter" pitchFamily="34" charset="-122"/>
                <a:cs typeface="Inter" pitchFamily="34" charset="-120"/>
              </a:rPr>
              <a:t>Definir filas y columnas, colocar elementos en celdas específicas, combinar celdas.</a:t>
            </a:r>
            <a:endParaRPr lang="en-US" sz="3200" dirty="0"/>
          </a:p>
        </p:txBody>
      </p:sp>
      <p:sp>
        <p:nvSpPr>
          <p:cNvPr id="9" name="Text 7"/>
          <p:cNvSpPr/>
          <p:nvPr/>
        </p:nvSpPr>
        <p:spPr>
          <a:xfrm>
            <a:off x="9600764" y="4323813"/>
            <a:ext cx="2913697" cy="347186"/>
          </a:xfrm>
          <a:prstGeom prst="rect">
            <a:avLst/>
          </a:prstGeom>
          <a:noFill/>
          <a:ln/>
        </p:spPr>
        <p:txBody>
          <a:bodyPr wrap="none" rtlCol="0" anchor="t"/>
          <a:lstStyle/>
          <a:p>
            <a:pPr marL="0" indent="0">
              <a:lnSpc>
                <a:spcPts val="2734"/>
              </a:lnSpc>
              <a:buNone/>
            </a:pPr>
            <a:r>
              <a:rPr lang="en-US" sz="4000" b="1" kern="0" spc="-66" dirty="0">
                <a:solidFill>
                  <a:srgbClr val="FFFFFF"/>
                </a:solidFill>
                <a:latin typeface="Inter" pitchFamily="34" charset="0"/>
                <a:ea typeface="Inter" pitchFamily="34" charset="-122"/>
                <a:cs typeface="Inter" pitchFamily="34" charset="-120"/>
              </a:rPr>
              <a:t>Aplicaciones comunes</a:t>
            </a:r>
            <a:endParaRPr lang="en-US" sz="4000" dirty="0"/>
          </a:p>
        </p:txBody>
      </p:sp>
      <p:sp>
        <p:nvSpPr>
          <p:cNvPr id="10" name="Text 8"/>
          <p:cNvSpPr/>
          <p:nvPr/>
        </p:nvSpPr>
        <p:spPr>
          <a:xfrm>
            <a:off x="9897418" y="4924424"/>
            <a:ext cx="3156347" cy="2389071"/>
          </a:xfrm>
          <a:prstGeom prst="rect">
            <a:avLst/>
          </a:prstGeom>
          <a:noFill/>
          <a:ln/>
        </p:spPr>
        <p:txBody>
          <a:bodyPr wrap="square" rtlCol="0" anchor="t"/>
          <a:lstStyle/>
          <a:p>
            <a:pPr marL="0" indent="0" algn="just">
              <a:lnSpc>
                <a:spcPts val="2624"/>
              </a:lnSpc>
              <a:buNone/>
            </a:pPr>
            <a:r>
              <a:rPr lang="en-US" sz="3200" kern="0" spc="-35" dirty="0">
                <a:solidFill>
                  <a:srgbClr val="6600CC"/>
                </a:solidFill>
                <a:latin typeface="Inter" pitchFamily="34" charset="0"/>
                <a:ea typeface="Inter" pitchFamily="34" charset="-122"/>
                <a:cs typeface="Inter" pitchFamily="34" charset="-120"/>
              </a:rPr>
              <a:t>Diseños de grillas, layouts de periódico, diseños web complejos y aplicaciones responsivas.</a:t>
            </a:r>
            <a:endParaRPr lang="en-US" sz="3200" dirty="0">
              <a:solidFill>
                <a:srgbClr val="6600CC"/>
              </a:solidFill>
            </a:endParaRPr>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pic>
        <p:nvPicPr>
          <p:cNvPr id="12" name="Imagen 11">
            <a:extLst>
              <a:ext uri="{FF2B5EF4-FFF2-40B4-BE49-F238E27FC236}">
                <a16:creationId xmlns:a16="http://schemas.microsoft.com/office/drawing/2014/main" id="{C387A617-CA58-6330-FAB3-4D8EAC7A5C89}"/>
              </a:ext>
            </a:extLst>
          </p:cNvPr>
          <p:cNvPicPr>
            <a:picLocks noChangeAspect="1"/>
          </p:cNvPicPr>
          <p:nvPr/>
        </p:nvPicPr>
        <p:blipFill>
          <a:blip r:embed="rId5"/>
          <a:stretch>
            <a:fillRect/>
          </a:stretch>
        </p:blipFill>
        <p:spPr>
          <a:xfrm>
            <a:off x="9600764" y="5431274"/>
            <a:ext cx="5029636" cy="5029636"/>
          </a:xfrm>
          <a:prstGeom prst="rect">
            <a:avLst/>
          </a:prstGeom>
        </p:spPr>
      </p:pic>
    </p:spTree>
    <p:extLst>
      <p:ext uri="{BB962C8B-B14F-4D97-AF65-F5344CB8AC3E}">
        <p14:creationId xmlns:p14="http://schemas.microsoft.com/office/powerpoint/2010/main" val="1027478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0"/>
            <a:ext cx="14630400" cy="8229600"/>
          </a:xfrm>
          <a:prstGeom prst="rect">
            <a:avLst/>
          </a:prstGeom>
          <a:solidFill>
            <a:schemeClr val="bg2">
              <a:lumMod val="75000"/>
            </a:schemeClr>
          </a:solidFill>
          <a:ln/>
        </p:spPr>
        <p:txBody>
          <a:bodyPr/>
          <a:lstStyle/>
          <a:p>
            <a:endParaRPr lang="es-AR"/>
          </a:p>
        </p:txBody>
      </p:sp>
      <p:sp>
        <p:nvSpPr>
          <p:cNvPr id="4" name="Text 2"/>
          <p:cNvSpPr/>
          <p:nvPr/>
        </p:nvSpPr>
        <p:spPr>
          <a:xfrm>
            <a:off x="4605347" y="382213"/>
            <a:ext cx="6840736"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Ejemplos prácticos de Grid</a:t>
            </a:r>
            <a:endParaRPr lang="en-US" sz="4374" dirty="0"/>
          </a:p>
        </p:txBody>
      </p:sp>
      <p:pic>
        <p:nvPicPr>
          <p:cNvPr id="5" name="Image 0" descr="preencoded.png"/>
          <p:cNvPicPr>
            <a:picLocks noChangeAspect="1"/>
          </p:cNvPicPr>
          <p:nvPr/>
        </p:nvPicPr>
        <p:blipFill rotWithShape="1">
          <a:blip r:embed="rId3"/>
          <a:srcRect/>
          <a:stretch/>
        </p:blipFill>
        <p:spPr>
          <a:xfrm>
            <a:off x="67759" y="486081"/>
            <a:ext cx="3806232" cy="2352323"/>
          </a:xfrm>
          <a:prstGeom prst="rect">
            <a:avLst/>
          </a:prstGeom>
        </p:spPr>
      </p:pic>
      <p:sp>
        <p:nvSpPr>
          <p:cNvPr id="6" name="Text 3"/>
          <p:cNvSpPr/>
          <p:nvPr/>
        </p:nvSpPr>
        <p:spPr>
          <a:xfrm>
            <a:off x="359284" y="3150892"/>
            <a:ext cx="2777490" cy="347186"/>
          </a:xfrm>
          <a:prstGeom prst="rect">
            <a:avLst/>
          </a:prstGeom>
          <a:noFill/>
          <a:ln/>
        </p:spPr>
        <p:txBody>
          <a:bodyPr wrap="none" rtlCol="0" anchor="t"/>
          <a:lstStyle/>
          <a:p>
            <a:pPr marL="0" indent="0" algn="l">
              <a:lnSpc>
                <a:spcPts val="2734"/>
              </a:lnSpc>
              <a:buNone/>
            </a:pPr>
            <a:r>
              <a:rPr lang="en-US" sz="3600" b="1" kern="0" spc="-66" dirty="0">
                <a:solidFill>
                  <a:srgbClr val="6600CC"/>
                </a:solidFill>
                <a:latin typeface="Inter" pitchFamily="34" charset="0"/>
                <a:ea typeface="Inter" pitchFamily="34" charset="-122"/>
                <a:cs typeface="Inter" pitchFamily="34" charset="-120"/>
              </a:rPr>
              <a:t>Diseño de Revista</a:t>
            </a:r>
            <a:endParaRPr lang="en-US" sz="3600" dirty="0">
              <a:solidFill>
                <a:srgbClr val="6600CC"/>
              </a:solidFill>
            </a:endParaRPr>
          </a:p>
        </p:txBody>
      </p:sp>
      <p:sp>
        <p:nvSpPr>
          <p:cNvPr id="7" name="Text 4"/>
          <p:cNvSpPr/>
          <p:nvPr/>
        </p:nvSpPr>
        <p:spPr>
          <a:xfrm>
            <a:off x="201994" y="3775352"/>
            <a:ext cx="3671997" cy="1333024"/>
          </a:xfrm>
          <a:prstGeom prst="rect">
            <a:avLst/>
          </a:prstGeom>
          <a:noFill/>
          <a:ln/>
        </p:spPr>
        <p:txBody>
          <a:bodyPr wrap="square" rtlCol="0" anchor="t"/>
          <a:lstStyle/>
          <a:p>
            <a:pPr marL="0" indent="0" algn="l">
              <a:buNone/>
            </a:pPr>
            <a:r>
              <a:rPr lang="en-US" sz="4000" kern="0" spc="-35" dirty="0">
                <a:solidFill>
                  <a:srgbClr val="E5E0DF"/>
                </a:solidFill>
                <a:latin typeface="Inter" pitchFamily="34" charset="0"/>
                <a:ea typeface="Inter" pitchFamily="34" charset="-122"/>
                <a:cs typeface="Inter" pitchFamily="34" charset="-120"/>
              </a:rPr>
              <a:t>Utilizar Grid para crear un diseño de revista con secciones y elementos de diferentes tamaños.</a:t>
            </a:r>
            <a:endParaRPr lang="en-US" sz="4000" dirty="0"/>
          </a:p>
        </p:txBody>
      </p:sp>
      <p:pic>
        <p:nvPicPr>
          <p:cNvPr id="8" name="Image 1" descr="preencoded.png"/>
          <p:cNvPicPr>
            <a:picLocks noChangeAspect="1"/>
          </p:cNvPicPr>
          <p:nvPr/>
        </p:nvPicPr>
        <p:blipFill>
          <a:blip r:embed="rId4"/>
          <a:stretch>
            <a:fillRect/>
          </a:stretch>
        </p:blipFill>
        <p:spPr>
          <a:xfrm>
            <a:off x="4115182" y="1814631"/>
            <a:ext cx="4940027" cy="3053098"/>
          </a:xfrm>
          <a:prstGeom prst="rect">
            <a:avLst/>
          </a:prstGeom>
        </p:spPr>
      </p:pic>
      <p:sp>
        <p:nvSpPr>
          <p:cNvPr id="9" name="Text 5"/>
          <p:cNvSpPr/>
          <p:nvPr/>
        </p:nvSpPr>
        <p:spPr>
          <a:xfrm>
            <a:off x="4805490" y="4934783"/>
            <a:ext cx="2777490" cy="347186"/>
          </a:xfrm>
          <a:prstGeom prst="rect">
            <a:avLst/>
          </a:prstGeom>
          <a:noFill/>
          <a:ln/>
        </p:spPr>
        <p:txBody>
          <a:bodyPr wrap="none" rtlCol="0" anchor="t"/>
          <a:lstStyle/>
          <a:p>
            <a:pPr marL="0" indent="0" algn="l">
              <a:lnSpc>
                <a:spcPts val="2734"/>
              </a:lnSpc>
              <a:buNone/>
            </a:pPr>
            <a:r>
              <a:rPr lang="en-US" sz="3200" b="1" kern="0" spc="-66" dirty="0">
                <a:solidFill>
                  <a:srgbClr val="6600CC"/>
                </a:solidFill>
                <a:latin typeface="Inter" pitchFamily="34" charset="0"/>
                <a:ea typeface="Inter" pitchFamily="34" charset="-122"/>
                <a:cs typeface="Inter" pitchFamily="34" charset="-120"/>
              </a:rPr>
              <a:t>Diseño Responsivo</a:t>
            </a:r>
            <a:endParaRPr lang="en-US" sz="3200" dirty="0">
              <a:solidFill>
                <a:srgbClr val="6600CC"/>
              </a:solidFill>
            </a:endParaRPr>
          </a:p>
        </p:txBody>
      </p:sp>
      <p:sp>
        <p:nvSpPr>
          <p:cNvPr id="10" name="Text 6"/>
          <p:cNvSpPr/>
          <p:nvPr/>
        </p:nvSpPr>
        <p:spPr>
          <a:xfrm>
            <a:off x="4526186" y="5368033"/>
            <a:ext cx="4118018" cy="2880577"/>
          </a:xfrm>
          <a:prstGeom prst="rect">
            <a:avLst/>
          </a:prstGeom>
          <a:noFill/>
          <a:ln/>
        </p:spPr>
        <p:txBody>
          <a:bodyPr wrap="square" rtlCol="0" anchor="t"/>
          <a:lstStyle/>
          <a:p>
            <a:pPr marL="0" indent="0" algn="just">
              <a:buNone/>
            </a:pPr>
            <a:r>
              <a:rPr lang="en-US" sz="3200" kern="0" spc="-35" dirty="0">
                <a:solidFill>
                  <a:srgbClr val="E5E0DF"/>
                </a:solidFill>
                <a:latin typeface="Inter" pitchFamily="34" charset="0"/>
                <a:ea typeface="Inter" pitchFamily="34" charset="-122"/>
                <a:cs typeface="Inter" pitchFamily="34" charset="-120"/>
              </a:rPr>
              <a:t>Adaptar el layout de Grid a diferentes tamaños de pantalla para una experiencia fluida.</a:t>
            </a:r>
            <a:endParaRPr lang="en-US" sz="3200" dirty="0"/>
          </a:p>
        </p:txBody>
      </p:sp>
      <p:pic>
        <p:nvPicPr>
          <p:cNvPr id="11" name="Image 2" descr="preencoded.png"/>
          <p:cNvPicPr>
            <a:picLocks noChangeAspect="1"/>
          </p:cNvPicPr>
          <p:nvPr/>
        </p:nvPicPr>
        <p:blipFill>
          <a:blip r:embed="rId5"/>
          <a:stretch>
            <a:fillRect/>
          </a:stretch>
        </p:blipFill>
        <p:spPr>
          <a:xfrm>
            <a:off x="9509324" y="1181835"/>
            <a:ext cx="5029636" cy="3108479"/>
          </a:xfrm>
          <a:prstGeom prst="rect">
            <a:avLst/>
          </a:prstGeom>
        </p:spPr>
      </p:pic>
      <p:sp>
        <p:nvSpPr>
          <p:cNvPr id="12" name="Text 7"/>
          <p:cNvSpPr/>
          <p:nvPr/>
        </p:nvSpPr>
        <p:spPr>
          <a:xfrm>
            <a:off x="10392901" y="4567094"/>
            <a:ext cx="2777490" cy="347186"/>
          </a:xfrm>
          <a:prstGeom prst="rect">
            <a:avLst/>
          </a:prstGeom>
          <a:noFill/>
          <a:ln/>
        </p:spPr>
        <p:txBody>
          <a:bodyPr wrap="none" rtlCol="0" anchor="t"/>
          <a:lstStyle/>
          <a:p>
            <a:pPr marL="0" indent="0" algn="l">
              <a:lnSpc>
                <a:spcPts val="2734"/>
              </a:lnSpc>
              <a:buNone/>
            </a:pPr>
            <a:r>
              <a:rPr lang="en-US" sz="3200" b="1" kern="0" spc="-66" dirty="0">
                <a:solidFill>
                  <a:srgbClr val="6600CC"/>
                </a:solidFill>
                <a:latin typeface="Inter" pitchFamily="34" charset="0"/>
                <a:ea typeface="Inter" pitchFamily="34" charset="-122"/>
                <a:cs typeface="Inter" pitchFamily="34" charset="-120"/>
              </a:rPr>
              <a:t>Panel de Control</a:t>
            </a:r>
            <a:endParaRPr lang="en-US" sz="3200" dirty="0">
              <a:solidFill>
                <a:srgbClr val="6600CC"/>
              </a:solidFill>
            </a:endParaRPr>
          </a:p>
        </p:txBody>
      </p:sp>
      <p:sp>
        <p:nvSpPr>
          <p:cNvPr id="13" name="Text 8"/>
          <p:cNvSpPr/>
          <p:nvPr/>
        </p:nvSpPr>
        <p:spPr>
          <a:xfrm>
            <a:off x="9575703" y="5004259"/>
            <a:ext cx="4788877" cy="1333024"/>
          </a:xfrm>
          <a:prstGeom prst="rect">
            <a:avLst/>
          </a:prstGeom>
          <a:noFill/>
          <a:ln/>
        </p:spPr>
        <p:txBody>
          <a:bodyPr wrap="square" rtlCol="0" anchor="t"/>
          <a:lstStyle/>
          <a:p>
            <a:pPr marL="0" indent="0" algn="just">
              <a:buNone/>
            </a:pPr>
            <a:r>
              <a:rPr lang="en-US" sz="3200" kern="0" spc="-35" dirty="0">
                <a:solidFill>
                  <a:srgbClr val="E5E0DF"/>
                </a:solidFill>
                <a:latin typeface="Inter" pitchFamily="34" charset="0"/>
                <a:ea typeface="Inter" pitchFamily="34" charset="-122"/>
                <a:cs typeface="Inter" pitchFamily="34" charset="-120"/>
              </a:rPr>
              <a:t>Organizar elementos de un dashboard o panel de administración utilizando la cuadrícula de Grid.</a:t>
            </a:r>
            <a:endParaRPr lang="en-US" sz="3200" dirty="0"/>
          </a:p>
        </p:txBody>
      </p:sp>
      <p:pic>
        <p:nvPicPr>
          <p:cNvPr id="14"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pic>
        <p:nvPicPr>
          <p:cNvPr id="15" name="Imagen 14">
            <a:extLst>
              <a:ext uri="{FF2B5EF4-FFF2-40B4-BE49-F238E27FC236}">
                <a16:creationId xmlns:a16="http://schemas.microsoft.com/office/drawing/2014/main" id="{2CA8598D-73B6-59B7-33B1-2841766E27FC}"/>
              </a:ext>
            </a:extLst>
          </p:cNvPr>
          <p:cNvPicPr>
            <a:picLocks noChangeAspect="1"/>
          </p:cNvPicPr>
          <p:nvPr/>
        </p:nvPicPr>
        <p:blipFill>
          <a:blip r:embed="rId8"/>
          <a:stretch>
            <a:fillRect/>
          </a:stretch>
        </p:blipFill>
        <p:spPr>
          <a:xfrm>
            <a:off x="9727335" y="5472149"/>
            <a:ext cx="5029636" cy="502963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0"/>
            <a:ext cx="14630400" cy="8229600"/>
          </a:xfrm>
          <a:prstGeom prst="rect">
            <a:avLst/>
          </a:prstGeom>
          <a:solidFill>
            <a:schemeClr val="bg2">
              <a:lumMod val="75000"/>
            </a:schemeClr>
          </a:solidFill>
          <a:ln/>
        </p:spPr>
        <p:txBody>
          <a:bodyPr/>
          <a:lstStyle/>
          <a:p>
            <a:endParaRPr lang="es-AR" dirty="0"/>
          </a:p>
        </p:txBody>
      </p:sp>
      <p:sp>
        <p:nvSpPr>
          <p:cNvPr id="4" name="Text 2"/>
          <p:cNvSpPr/>
          <p:nvPr/>
        </p:nvSpPr>
        <p:spPr>
          <a:xfrm>
            <a:off x="671274" y="42266"/>
            <a:ext cx="8778597" cy="694373"/>
          </a:xfrm>
          <a:prstGeom prst="rect">
            <a:avLst/>
          </a:prstGeom>
          <a:noFill/>
          <a:ln/>
        </p:spPr>
        <p:txBody>
          <a:bodyPr wrap="none" rtlCol="0" anchor="t"/>
          <a:lstStyle/>
          <a:p>
            <a:pPr marL="0" indent="0">
              <a:lnSpc>
                <a:spcPts val="5468"/>
              </a:lnSpc>
              <a:buNone/>
            </a:pPr>
            <a:r>
              <a:rPr lang="en-US" sz="4374" b="1" kern="0" spc="-131" dirty="0">
                <a:solidFill>
                  <a:srgbClr val="6600CC"/>
                </a:solidFill>
                <a:latin typeface="Inter" pitchFamily="34" charset="0"/>
                <a:ea typeface="Inter" pitchFamily="34" charset="-122"/>
                <a:cs typeface="Inter" pitchFamily="34" charset="-120"/>
              </a:rPr>
              <a:t>Dirección de </a:t>
            </a:r>
            <a:r>
              <a:rPr lang="en-US" sz="4374" b="1" kern="0" spc="-131" dirty="0" err="1">
                <a:solidFill>
                  <a:srgbClr val="6600CC"/>
                </a:solidFill>
                <a:latin typeface="Inter" pitchFamily="34" charset="0"/>
                <a:ea typeface="Inter" pitchFamily="34" charset="-122"/>
                <a:cs typeface="Inter" pitchFamily="34" charset="-120"/>
              </a:rPr>
              <a:t>los</a:t>
            </a:r>
            <a:r>
              <a:rPr lang="en-US" sz="4374" b="1" kern="0" spc="-131" dirty="0">
                <a:solidFill>
                  <a:srgbClr val="6600CC"/>
                </a:solidFill>
                <a:latin typeface="Inter" pitchFamily="34" charset="0"/>
                <a:ea typeface="Inter" pitchFamily="34" charset="-122"/>
                <a:cs typeface="Inter" pitchFamily="34" charset="-120"/>
              </a:rPr>
              <a:t> </a:t>
            </a:r>
            <a:r>
              <a:rPr lang="en-US" sz="4374" b="1" kern="0" spc="-131" dirty="0" err="1">
                <a:solidFill>
                  <a:srgbClr val="6600CC"/>
                </a:solidFill>
                <a:latin typeface="Inter" pitchFamily="34" charset="0"/>
                <a:ea typeface="Inter" pitchFamily="34" charset="-122"/>
                <a:cs typeface="Inter" pitchFamily="34" charset="-120"/>
              </a:rPr>
              <a:t>ejes</a:t>
            </a:r>
            <a:r>
              <a:rPr lang="en-US" sz="4374" b="1" kern="0" spc="-131" dirty="0">
                <a:solidFill>
                  <a:srgbClr val="6600CC"/>
                </a:solidFill>
                <a:latin typeface="Inter" pitchFamily="34" charset="0"/>
                <a:ea typeface="Inter" pitchFamily="34" charset="-122"/>
                <a:cs typeface="Inter" pitchFamily="34" charset="-120"/>
              </a:rPr>
              <a:t>. </a:t>
            </a:r>
            <a:r>
              <a:rPr lang="en-US" sz="4374" b="1" kern="0" spc="-131" dirty="0" err="1">
                <a:solidFill>
                  <a:srgbClr val="6600CC"/>
                </a:solidFill>
                <a:latin typeface="Inter" pitchFamily="34" charset="0"/>
                <a:ea typeface="Inter" pitchFamily="34" charset="-122"/>
                <a:cs typeface="Inter" pitchFamily="34" charset="-120"/>
              </a:rPr>
              <a:t>Propiedades</a:t>
            </a:r>
            <a:endParaRPr lang="en-US" sz="4374" dirty="0">
              <a:solidFill>
                <a:srgbClr val="6600CC"/>
              </a:solidFill>
            </a:endParaRPr>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graphicFrame>
        <p:nvGraphicFramePr>
          <p:cNvPr id="13" name="Tabla 12">
            <a:extLst>
              <a:ext uri="{FF2B5EF4-FFF2-40B4-BE49-F238E27FC236}">
                <a16:creationId xmlns:a16="http://schemas.microsoft.com/office/drawing/2014/main" id="{B8BB6C19-1998-07FE-183F-353824CB0F6D}"/>
              </a:ext>
            </a:extLst>
          </p:cNvPr>
          <p:cNvGraphicFramePr>
            <a:graphicFrameLocks noGrp="1"/>
          </p:cNvGraphicFramePr>
          <p:nvPr>
            <p:extLst>
              <p:ext uri="{D42A27DB-BD31-4B8C-83A1-F6EECF244321}">
                <p14:modId xmlns:p14="http://schemas.microsoft.com/office/powerpoint/2010/main" val="1368250627"/>
              </p:ext>
            </p:extLst>
          </p:nvPr>
        </p:nvGraphicFramePr>
        <p:xfrm>
          <a:off x="671274" y="1473278"/>
          <a:ext cx="13334071" cy="3474720"/>
        </p:xfrm>
        <a:graphic>
          <a:graphicData uri="http://schemas.openxmlformats.org/drawingml/2006/table">
            <a:tbl>
              <a:tblPr firstRow="1" bandRow="1">
                <a:tableStyleId>{3B4B98B0-60AC-42C2-AFA5-B58CD77FA1E5}</a:tableStyleId>
              </a:tblPr>
              <a:tblGrid>
                <a:gridCol w="2160080">
                  <a:extLst>
                    <a:ext uri="{9D8B030D-6E8A-4147-A177-3AD203B41FA5}">
                      <a16:colId xmlns:a16="http://schemas.microsoft.com/office/drawing/2014/main" val="784459362"/>
                    </a:ext>
                  </a:extLst>
                </a:gridCol>
                <a:gridCol w="3702351">
                  <a:extLst>
                    <a:ext uri="{9D8B030D-6E8A-4147-A177-3AD203B41FA5}">
                      <a16:colId xmlns:a16="http://schemas.microsoft.com/office/drawing/2014/main" val="1932833046"/>
                    </a:ext>
                  </a:extLst>
                </a:gridCol>
                <a:gridCol w="2042391">
                  <a:extLst>
                    <a:ext uri="{9D8B030D-6E8A-4147-A177-3AD203B41FA5}">
                      <a16:colId xmlns:a16="http://schemas.microsoft.com/office/drawing/2014/main" val="3800438184"/>
                    </a:ext>
                  </a:extLst>
                </a:gridCol>
                <a:gridCol w="5429249">
                  <a:extLst>
                    <a:ext uri="{9D8B030D-6E8A-4147-A177-3AD203B41FA5}">
                      <a16:colId xmlns:a16="http://schemas.microsoft.com/office/drawing/2014/main" val="1441330852"/>
                    </a:ext>
                  </a:extLst>
                </a:gridCol>
              </a:tblGrid>
              <a:tr h="384985">
                <a:tc>
                  <a:txBody>
                    <a:bodyPr/>
                    <a:lstStyle/>
                    <a:p>
                      <a:r>
                        <a:rPr lang="es-AR" sz="2400" dirty="0">
                          <a:solidFill>
                            <a:srgbClr val="6600CC"/>
                          </a:solidFill>
                          <a:latin typeface="Aptos Black" panose="020B0004020202020204" pitchFamily="34" charset="0"/>
                        </a:rPr>
                        <a:t>Propiedad</a:t>
                      </a:r>
                    </a:p>
                  </a:txBody>
                  <a:tcPr/>
                </a:tc>
                <a:tc>
                  <a:txBody>
                    <a:bodyPr/>
                    <a:lstStyle/>
                    <a:p>
                      <a:r>
                        <a:rPr lang="es-AR" sz="2400" dirty="0">
                          <a:solidFill>
                            <a:srgbClr val="6600CC"/>
                          </a:solidFill>
                          <a:latin typeface="Aptos Black" panose="020B0004020202020204" pitchFamily="34" charset="0"/>
                        </a:rPr>
                        <a:t>Valor</a:t>
                      </a:r>
                    </a:p>
                  </a:txBody>
                  <a:tcPr/>
                </a:tc>
                <a:tc>
                  <a:txBody>
                    <a:bodyPr/>
                    <a:lstStyle/>
                    <a:p>
                      <a:r>
                        <a:rPr lang="es-AR" sz="2400" dirty="0">
                          <a:solidFill>
                            <a:srgbClr val="6600CC"/>
                          </a:solidFill>
                          <a:latin typeface="Aptos Black" panose="020B0004020202020204" pitchFamily="34" charset="0"/>
                        </a:rPr>
                        <a:t>Significado</a:t>
                      </a:r>
                    </a:p>
                  </a:txBody>
                  <a:tcPr/>
                </a:tc>
                <a:tc>
                  <a:txBody>
                    <a:bodyPr/>
                    <a:lstStyle/>
                    <a:p>
                      <a:r>
                        <a:rPr lang="es-AR" sz="2400" dirty="0">
                          <a:solidFill>
                            <a:srgbClr val="6600CC"/>
                          </a:solidFill>
                          <a:latin typeface="Aptos Black" panose="020B0004020202020204" pitchFamily="34" charset="0"/>
                        </a:rPr>
                        <a:t>Conclusión</a:t>
                      </a:r>
                    </a:p>
                  </a:txBody>
                  <a:tcPr/>
                </a:tc>
                <a:extLst>
                  <a:ext uri="{0D108BD9-81ED-4DB2-BD59-A6C34878D82A}">
                    <a16:rowId xmlns:a16="http://schemas.microsoft.com/office/drawing/2014/main" val="1411278861"/>
                  </a:ext>
                </a:extLst>
              </a:tr>
              <a:tr h="1841422">
                <a:tc>
                  <a:txBody>
                    <a:bodyPr/>
                    <a:lstStyle/>
                    <a:p>
                      <a:r>
                        <a:rPr lang="es-AR" sz="2400" b="1" dirty="0" err="1">
                          <a:solidFill>
                            <a:schemeClr val="bg1"/>
                          </a:solidFill>
                          <a:latin typeface="Aptos" panose="020B0004020202020204" pitchFamily="34" charset="0"/>
                        </a:rPr>
                        <a:t>flex-direction</a:t>
                      </a:r>
                      <a:endParaRPr lang="es-AR" sz="2400" b="1" dirty="0">
                        <a:solidFill>
                          <a:schemeClr val="bg1"/>
                        </a:solidFill>
                        <a:latin typeface="Aptos" panose="020B0004020202020204" pitchFamily="34" charset="0"/>
                      </a:endParaRPr>
                    </a:p>
                  </a:txBody>
                  <a:tcPr anchor="ctr"/>
                </a:tc>
                <a:tc>
                  <a:txBody>
                    <a:bodyPr/>
                    <a:lstStyle/>
                    <a:p>
                      <a:r>
                        <a:rPr lang="es-AR" sz="2000" b="1" dirty="0" err="1">
                          <a:solidFill>
                            <a:schemeClr val="bg1"/>
                          </a:solidFill>
                          <a:latin typeface="Aptos" panose="020B0004020202020204" pitchFamily="34" charset="0"/>
                        </a:rPr>
                        <a:t>row</a:t>
                      </a:r>
                      <a:r>
                        <a:rPr lang="es-AR" sz="2000" b="1" dirty="0">
                          <a:solidFill>
                            <a:schemeClr val="bg1"/>
                          </a:solidFill>
                          <a:latin typeface="Aptos" panose="020B0004020202020204" pitchFamily="34" charset="0"/>
                        </a:rPr>
                        <a:t> | </a:t>
                      </a:r>
                      <a:r>
                        <a:rPr lang="es-AR" sz="2000" b="1" dirty="0" err="1">
                          <a:solidFill>
                            <a:schemeClr val="bg1"/>
                          </a:solidFill>
                          <a:latin typeface="Aptos" panose="020B0004020202020204" pitchFamily="34" charset="0"/>
                        </a:rPr>
                        <a:t>row</a:t>
                      </a:r>
                      <a:r>
                        <a:rPr lang="es-AR" sz="2000" b="1" dirty="0">
                          <a:solidFill>
                            <a:schemeClr val="bg1"/>
                          </a:solidFill>
                          <a:latin typeface="Aptos" panose="020B0004020202020204" pitchFamily="34" charset="0"/>
                        </a:rPr>
                        <a:t> reverse</a:t>
                      </a:r>
                    </a:p>
                    <a:p>
                      <a:r>
                        <a:rPr lang="es-AR" sz="2000" b="1" dirty="0" err="1">
                          <a:solidFill>
                            <a:schemeClr val="bg1"/>
                          </a:solidFill>
                          <a:latin typeface="Aptos" panose="020B0004020202020204" pitchFamily="34" charset="0"/>
                        </a:rPr>
                        <a:t>column</a:t>
                      </a:r>
                      <a:r>
                        <a:rPr lang="es-AR" sz="2000" b="1" dirty="0">
                          <a:solidFill>
                            <a:schemeClr val="bg1"/>
                          </a:solidFill>
                          <a:latin typeface="Aptos" panose="020B0004020202020204" pitchFamily="34" charset="0"/>
                        </a:rPr>
                        <a:t> | columna reverse</a:t>
                      </a:r>
                    </a:p>
                  </a:txBody>
                  <a:tcPr anchor="ctr"/>
                </a:tc>
                <a:tc>
                  <a:txBody>
                    <a:bodyPr/>
                    <a:lstStyle/>
                    <a:p>
                      <a:r>
                        <a:rPr lang="es-AR" sz="2400" dirty="0">
                          <a:latin typeface="Aptos" panose="020B0004020202020204" pitchFamily="34" charset="0"/>
                        </a:rPr>
                        <a:t>Cambia la orientación del eje principal</a:t>
                      </a:r>
                    </a:p>
                  </a:txBody>
                  <a:tcPr anchor="ctr"/>
                </a:tc>
                <a:tc>
                  <a:txBody>
                    <a:bodyPr/>
                    <a:lstStyle/>
                    <a:p>
                      <a:pPr algn="just"/>
                      <a:r>
                        <a:rPr lang="es-ES" sz="2400" b="0" i="0" kern="1200" dirty="0">
                          <a:solidFill>
                            <a:schemeClr val="tx1"/>
                          </a:solidFill>
                          <a:effectLst/>
                          <a:latin typeface="Aptos" panose="020B0004020202020204" pitchFamily="34" charset="0"/>
                          <a:ea typeface="+mn-ea"/>
                          <a:cs typeface="+mn-cs"/>
                        </a:rPr>
                        <a:t>Mediante la propiedad </a:t>
                      </a:r>
                      <a:r>
                        <a:rPr lang="es-ES" sz="2400" dirty="0" err="1">
                          <a:latin typeface="Aptos" panose="020B0004020202020204" pitchFamily="34" charset="0"/>
                        </a:rPr>
                        <a:t>flex-direction</a:t>
                      </a:r>
                      <a:r>
                        <a:rPr lang="es-ES" sz="2400" b="0" i="0" kern="1200" dirty="0">
                          <a:solidFill>
                            <a:schemeClr val="tx1"/>
                          </a:solidFill>
                          <a:effectLst/>
                          <a:latin typeface="Aptos" panose="020B0004020202020204" pitchFamily="34" charset="0"/>
                          <a:ea typeface="+mn-ea"/>
                          <a:cs typeface="+mn-cs"/>
                        </a:rPr>
                        <a:t> podemos modificar la dirección del </a:t>
                      </a:r>
                      <a:r>
                        <a:rPr lang="es-ES" sz="2400" b="1" i="0" kern="1200" dirty="0">
                          <a:solidFill>
                            <a:schemeClr val="tx1"/>
                          </a:solidFill>
                          <a:effectLst/>
                          <a:latin typeface="Aptos" panose="020B0004020202020204" pitchFamily="34" charset="0"/>
                          <a:ea typeface="+mn-ea"/>
                          <a:cs typeface="+mn-cs"/>
                        </a:rPr>
                        <a:t>eje principal</a:t>
                      </a:r>
                      <a:r>
                        <a:rPr lang="es-ES" sz="2400" b="0" i="0" kern="1200" dirty="0">
                          <a:solidFill>
                            <a:schemeClr val="tx1"/>
                          </a:solidFill>
                          <a:effectLst/>
                          <a:latin typeface="Aptos" panose="020B0004020202020204" pitchFamily="34" charset="0"/>
                          <a:ea typeface="+mn-ea"/>
                          <a:cs typeface="+mn-cs"/>
                        </a:rPr>
                        <a:t> del contenedor para que se oriente en horizontal (valor por defecto) o en vertical. Además, también podemos incluir el sufijo </a:t>
                      </a:r>
                      <a:r>
                        <a:rPr lang="es-ES" sz="2400" dirty="0">
                          <a:latin typeface="Aptos" panose="020B0004020202020204" pitchFamily="34" charset="0"/>
                        </a:rPr>
                        <a:t>-reverse</a:t>
                      </a:r>
                      <a:r>
                        <a:rPr lang="es-ES" sz="2400" b="0" i="0" kern="1200" dirty="0">
                          <a:solidFill>
                            <a:schemeClr val="tx1"/>
                          </a:solidFill>
                          <a:effectLst/>
                          <a:latin typeface="Aptos" panose="020B0004020202020204" pitchFamily="34" charset="0"/>
                          <a:ea typeface="+mn-ea"/>
                          <a:cs typeface="+mn-cs"/>
                        </a:rPr>
                        <a:t> para indicar que coloque los ítems en orden inverso.</a:t>
                      </a:r>
                      <a:endParaRPr lang="es-AR" sz="2400" dirty="0">
                        <a:latin typeface="Aptos" panose="020B0004020202020204" pitchFamily="34" charset="0"/>
                      </a:endParaRPr>
                    </a:p>
                  </a:txBody>
                  <a:tcPr/>
                </a:tc>
                <a:extLst>
                  <a:ext uri="{0D108BD9-81ED-4DB2-BD59-A6C34878D82A}">
                    <a16:rowId xmlns:a16="http://schemas.microsoft.com/office/drawing/2014/main" val="133640629"/>
                  </a:ext>
                </a:extLst>
              </a:tr>
            </a:tbl>
          </a:graphicData>
        </a:graphic>
      </p:graphicFrame>
      <p:pic>
        <p:nvPicPr>
          <p:cNvPr id="14" name="Imagen 13">
            <a:extLst>
              <a:ext uri="{FF2B5EF4-FFF2-40B4-BE49-F238E27FC236}">
                <a16:creationId xmlns:a16="http://schemas.microsoft.com/office/drawing/2014/main" id="{76B6471A-AB2B-091C-0233-A846998787A1}"/>
              </a:ext>
            </a:extLst>
          </p:cNvPr>
          <p:cNvPicPr>
            <a:picLocks noChangeAspect="1"/>
          </p:cNvPicPr>
          <p:nvPr/>
        </p:nvPicPr>
        <p:blipFill>
          <a:blip r:embed="rId5"/>
          <a:stretch>
            <a:fillRect/>
          </a:stretch>
        </p:blipFill>
        <p:spPr>
          <a:xfrm>
            <a:off x="9600764" y="5431274"/>
            <a:ext cx="5029636" cy="5029636"/>
          </a:xfrm>
          <a:prstGeom prst="rect">
            <a:avLst/>
          </a:prstGeom>
        </p:spPr>
      </p:pic>
      <p:graphicFrame>
        <p:nvGraphicFramePr>
          <p:cNvPr id="15" name="Tabla 14">
            <a:extLst>
              <a:ext uri="{FF2B5EF4-FFF2-40B4-BE49-F238E27FC236}">
                <a16:creationId xmlns:a16="http://schemas.microsoft.com/office/drawing/2014/main" id="{587D6B3B-6186-2286-ED7C-BB84A1DE9A6E}"/>
              </a:ext>
            </a:extLst>
          </p:cNvPr>
          <p:cNvGraphicFramePr>
            <a:graphicFrameLocks noGrp="1"/>
          </p:cNvGraphicFramePr>
          <p:nvPr>
            <p:extLst>
              <p:ext uri="{D42A27DB-BD31-4B8C-83A1-F6EECF244321}">
                <p14:modId xmlns:p14="http://schemas.microsoft.com/office/powerpoint/2010/main" val="1681431062"/>
              </p:ext>
            </p:extLst>
          </p:nvPr>
        </p:nvGraphicFramePr>
        <p:xfrm>
          <a:off x="671275" y="5074040"/>
          <a:ext cx="13540024" cy="2262828"/>
        </p:xfrm>
        <a:graphic>
          <a:graphicData uri="http://schemas.openxmlformats.org/drawingml/2006/table">
            <a:tbl>
              <a:tblPr firstRow="1" bandRow="1">
                <a:tableStyleId>{5C22544A-7EE6-4342-B048-85BDC9FD1C3A}</a:tableStyleId>
              </a:tblPr>
              <a:tblGrid>
                <a:gridCol w="3511634">
                  <a:extLst>
                    <a:ext uri="{9D8B030D-6E8A-4147-A177-3AD203B41FA5}">
                      <a16:colId xmlns:a16="http://schemas.microsoft.com/office/drawing/2014/main" val="2071448937"/>
                    </a:ext>
                  </a:extLst>
                </a:gridCol>
                <a:gridCol w="10028390">
                  <a:extLst>
                    <a:ext uri="{9D8B030D-6E8A-4147-A177-3AD203B41FA5}">
                      <a16:colId xmlns:a16="http://schemas.microsoft.com/office/drawing/2014/main" val="2598791094"/>
                    </a:ext>
                  </a:extLst>
                </a:gridCol>
              </a:tblGrid>
              <a:tr h="434028">
                <a:tc>
                  <a:txBody>
                    <a:bodyPr/>
                    <a:lstStyle/>
                    <a:p>
                      <a:r>
                        <a:rPr lang="es-AR" dirty="0"/>
                        <a:t>Valor</a:t>
                      </a:r>
                    </a:p>
                  </a:txBody>
                  <a:tcPr/>
                </a:tc>
                <a:tc>
                  <a:txBody>
                    <a:bodyPr/>
                    <a:lstStyle/>
                    <a:p>
                      <a:endParaRPr lang="es-AR"/>
                    </a:p>
                  </a:txBody>
                  <a:tcPr/>
                </a:tc>
                <a:extLst>
                  <a:ext uri="{0D108BD9-81ED-4DB2-BD59-A6C34878D82A}">
                    <a16:rowId xmlns:a16="http://schemas.microsoft.com/office/drawing/2014/main" val="1780333310"/>
                  </a:ext>
                </a:extLst>
              </a:tr>
              <a:tr h="370840">
                <a:tc>
                  <a:txBody>
                    <a:bodyPr/>
                    <a:lstStyle/>
                    <a:p>
                      <a:pPr marL="0" algn="l" defTabSz="914400" rtl="0" eaLnBrk="1" latinLnBrk="0" hangingPunct="1"/>
                      <a:r>
                        <a:rPr lang="es-AR" sz="2400" b="1" kern="1200" dirty="0" err="1">
                          <a:solidFill>
                            <a:srgbClr val="6600CC"/>
                          </a:solidFill>
                          <a:latin typeface="Aptos" panose="020B0004020202020204" pitchFamily="34" charset="0"/>
                          <a:ea typeface="+mn-ea"/>
                          <a:cs typeface="+mn-cs"/>
                        </a:rPr>
                        <a:t>row</a:t>
                      </a:r>
                      <a:endParaRPr lang="es-AR" sz="2400" b="1" kern="1200" dirty="0">
                        <a:solidFill>
                          <a:srgbClr val="6600CC"/>
                        </a:solidFill>
                        <a:latin typeface="Aptos" panose="020B0004020202020204" pitchFamily="34" charset="0"/>
                        <a:ea typeface="+mn-ea"/>
                        <a:cs typeface="+mn-cs"/>
                      </a:endParaRPr>
                    </a:p>
                  </a:txBody>
                  <a:tcPr/>
                </a:tc>
                <a:tc>
                  <a:txBody>
                    <a:bodyPr/>
                    <a:lstStyle/>
                    <a:p>
                      <a:r>
                        <a:rPr lang="es-ES" sz="2400" b="0" i="0" kern="1200" dirty="0">
                          <a:solidFill>
                            <a:schemeClr val="dk1"/>
                          </a:solidFill>
                          <a:effectLst/>
                          <a:latin typeface="Aptos" panose="020B0004020202020204" pitchFamily="34" charset="0"/>
                          <a:ea typeface="+mn-ea"/>
                          <a:cs typeface="+mn-cs"/>
                        </a:rPr>
                        <a:t>Establece la dirección del eje principal en </a:t>
                      </a:r>
                      <a:r>
                        <a:rPr lang="es-ES" sz="2400" b="1" i="0" kern="1200" dirty="0">
                          <a:solidFill>
                            <a:schemeClr val="dk1"/>
                          </a:solidFill>
                          <a:effectLst/>
                          <a:latin typeface="Aptos" panose="020B0004020202020204" pitchFamily="34" charset="0"/>
                          <a:ea typeface="+mn-ea"/>
                          <a:cs typeface="+mn-cs"/>
                        </a:rPr>
                        <a:t>horizontal</a:t>
                      </a:r>
                      <a:r>
                        <a:rPr lang="es-ES" sz="2400" b="0" i="0" kern="1200" dirty="0">
                          <a:solidFill>
                            <a:schemeClr val="dk1"/>
                          </a:solidFill>
                          <a:effectLst/>
                          <a:latin typeface="Aptos" panose="020B0004020202020204" pitchFamily="34" charset="0"/>
                          <a:ea typeface="+mn-ea"/>
                          <a:cs typeface="+mn-cs"/>
                        </a:rPr>
                        <a:t>.</a:t>
                      </a:r>
                      <a:endParaRPr lang="es-AR" sz="2400" dirty="0">
                        <a:latin typeface="Aptos" panose="020B0004020202020204" pitchFamily="34" charset="0"/>
                      </a:endParaRPr>
                    </a:p>
                  </a:txBody>
                  <a:tcPr/>
                </a:tc>
                <a:extLst>
                  <a:ext uri="{0D108BD9-81ED-4DB2-BD59-A6C34878D82A}">
                    <a16:rowId xmlns:a16="http://schemas.microsoft.com/office/drawing/2014/main" val="2875452820"/>
                  </a:ext>
                </a:extLst>
              </a:tr>
              <a:tr h="370840">
                <a:tc>
                  <a:txBody>
                    <a:bodyPr/>
                    <a:lstStyle/>
                    <a:p>
                      <a:pPr marL="0" algn="l" defTabSz="914400" rtl="0" eaLnBrk="1" latinLnBrk="0" hangingPunct="1"/>
                      <a:r>
                        <a:rPr lang="es-AR" sz="2400" b="1" kern="1200" dirty="0" err="1">
                          <a:solidFill>
                            <a:srgbClr val="6600CC"/>
                          </a:solidFill>
                          <a:latin typeface="Aptos" panose="020B0004020202020204" pitchFamily="34" charset="0"/>
                          <a:ea typeface="+mn-ea"/>
                          <a:cs typeface="+mn-cs"/>
                        </a:rPr>
                        <a:t>row</a:t>
                      </a:r>
                      <a:r>
                        <a:rPr lang="es-AR" sz="2400" b="1" kern="1200" dirty="0">
                          <a:solidFill>
                            <a:srgbClr val="6600CC"/>
                          </a:solidFill>
                          <a:latin typeface="Aptos" panose="020B0004020202020204" pitchFamily="34" charset="0"/>
                          <a:ea typeface="+mn-ea"/>
                          <a:cs typeface="+mn-cs"/>
                        </a:rPr>
                        <a:t>-reverse</a:t>
                      </a:r>
                    </a:p>
                  </a:txBody>
                  <a:tcPr/>
                </a:tc>
                <a:tc>
                  <a:txBody>
                    <a:bodyPr/>
                    <a:lstStyle/>
                    <a:p>
                      <a:r>
                        <a:rPr lang="es-ES" sz="2400" b="0" i="0" kern="1200" dirty="0">
                          <a:solidFill>
                            <a:schemeClr val="dk1"/>
                          </a:solidFill>
                          <a:effectLst/>
                          <a:latin typeface="Aptos" panose="020B0004020202020204" pitchFamily="34" charset="0"/>
                          <a:ea typeface="+mn-ea"/>
                          <a:cs typeface="+mn-cs"/>
                        </a:rPr>
                        <a:t>Establece la dirección del eje principal en </a:t>
                      </a:r>
                      <a:r>
                        <a:rPr lang="es-ES" sz="2400" b="1" i="0" kern="1200" dirty="0">
                          <a:solidFill>
                            <a:schemeClr val="dk1"/>
                          </a:solidFill>
                          <a:effectLst/>
                          <a:latin typeface="Aptos" panose="020B0004020202020204" pitchFamily="34" charset="0"/>
                          <a:ea typeface="+mn-ea"/>
                          <a:cs typeface="+mn-cs"/>
                        </a:rPr>
                        <a:t>horizontal invertido</a:t>
                      </a:r>
                      <a:r>
                        <a:rPr lang="es-ES" sz="2400" b="0" i="0" kern="1200" dirty="0">
                          <a:solidFill>
                            <a:schemeClr val="dk1"/>
                          </a:solidFill>
                          <a:effectLst/>
                          <a:latin typeface="Aptos" panose="020B0004020202020204" pitchFamily="34" charset="0"/>
                          <a:ea typeface="+mn-ea"/>
                          <a:cs typeface="+mn-cs"/>
                        </a:rPr>
                        <a:t>.</a:t>
                      </a:r>
                      <a:endParaRPr lang="es-AR" sz="2400" dirty="0">
                        <a:latin typeface="Aptos" panose="020B0004020202020204" pitchFamily="34" charset="0"/>
                      </a:endParaRPr>
                    </a:p>
                  </a:txBody>
                  <a:tcPr/>
                </a:tc>
                <a:extLst>
                  <a:ext uri="{0D108BD9-81ED-4DB2-BD59-A6C34878D82A}">
                    <a16:rowId xmlns:a16="http://schemas.microsoft.com/office/drawing/2014/main" val="1343383514"/>
                  </a:ext>
                </a:extLst>
              </a:tr>
              <a:tr h="370840">
                <a:tc>
                  <a:txBody>
                    <a:bodyPr/>
                    <a:lstStyle/>
                    <a:p>
                      <a:pPr marL="0" algn="l" defTabSz="914400" rtl="0" eaLnBrk="1" latinLnBrk="0" hangingPunct="1"/>
                      <a:r>
                        <a:rPr lang="es-AR" sz="2400" b="1" kern="1200" dirty="0" err="1">
                          <a:solidFill>
                            <a:srgbClr val="6600CC"/>
                          </a:solidFill>
                          <a:latin typeface="Aptos" panose="020B0004020202020204" pitchFamily="34" charset="0"/>
                          <a:ea typeface="+mn-ea"/>
                          <a:cs typeface="+mn-cs"/>
                        </a:rPr>
                        <a:t>column</a:t>
                      </a:r>
                      <a:endParaRPr lang="es-AR" sz="2400" b="1" kern="1200" dirty="0">
                        <a:solidFill>
                          <a:srgbClr val="6600CC"/>
                        </a:solidFill>
                        <a:latin typeface="Aptos" panose="020B0004020202020204" pitchFamily="34" charset="0"/>
                        <a:ea typeface="+mn-ea"/>
                        <a:cs typeface="+mn-cs"/>
                      </a:endParaRPr>
                    </a:p>
                  </a:txBody>
                  <a:tcPr/>
                </a:tc>
                <a:tc>
                  <a:txBody>
                    <a:bodyPr/>
                    <a:lstStyle/>
                    <a:p>
                      <a:r>
                        <a:rPr lang="es-ES" sz="2400" b="0" i="0" kern="1200" dirty="0">
                          <a:solidFill>
                            <a:schemeClr val="dk1"/>
                          </a:solidFill>
                          <a:effectLst/>
                          <a:latin typeface="Aptos" panose="020B0004020202020204" pitchFamily="34" charset="0"/>
                          <a:ea typeface="+mn-ea"/>
                          <a:cs typeface="+mn-cs"/>
                        </a:rPr>
                        <a:t>Establece la dirección del eje principal en </a:t>
                      </a:r>
                      <a:r>
                        <a:rPr lang="es-ES" sz="2400" b="1" i="0" kern="1200" dirty="0">
                          <a:solidFill>
                            <a:schemeClr val="dk1"/>
                          </a:solidFill>
                          <a:effectLst/>
                          <a:latin typeface="Aptos" panose="020B0004020202020204" pitchFamily="34" charset="0"/>
                          <a:ea typeface="+mn-ea"/>
                          <a:cs typeface="+mn-cs"/>
                        </a:rPr>
                        <a:t>vertical</a:t>
                      </a:r>
                      <a:r>
                        <a:rPr lang="es-ES" sz="2400" b="0" i="0" kern="1200" dirty="0">
                          <a:solidFill>
                            <a:schemeClr val="dk1"/>
                          </a:solidFill>
                          <a:effectLst/>
                          <a:latin typeface="Aptos" panose="020B0004020202020204" pitchFamily="34" charset="0"/>
                          <a:ea typeface="+mn-ea"/>
                          <a:cs typeface="+mn-cs"/>
                        </a:rPr>
                        <a:t>.</a:t>
                      </a:r>
                      <a:endParaRPr lang="es-AR" sz="2400" dirty="0">
                        <a:latin typeface="Aptos" panose="020B0004020202020204" pitchFamily="34" charset="0"/>
                      </a:endParaRPr>
                    </a:p>
                  </a:txBody>
                  <a:tcPr/>
                </a:tc>
                <a:extLst>
                  <a:ext uri="{0D108BD9-81ED-4DB2-BD59-A6C34878D82A}">
                    <a16:rowId xmlns:a16="http://schemas.microsoft.com/office/drawing/2014/main" val="224666351"/>
                  </a:ext>
                </a:extLst>
              </a:tr>
              <a:tr h="370840">
                <a:tc>
                  <a:txBody>
                    <a:bodyPr/>
                    <a:lstStyle/>
                    <a:p>
                      <a:pPr marL="0" algn="l" defTabSz="914400" rtl="0" eaLnBrk="1" latinLnBrk="0" hangingPunct="1"/>
                      <a:r>
                        <a:rPr lang="es-AR" sz="2400" b="1" kern="1200" dirty="0" err="1">
                          <a:solidFill>
                            <a:srgbClr val="6600CC"/>
                          </a:solidFill>
                          <a:latin typeface="Aptos" panose="020B0004020202020204" pitchFamily="34" charset="0"/>
                          <a:ea typeface="+mn-ea"/>
                          <a:cs typeface="+mn-cs"/>
                        </a:rPr>
                        <a:t>column</a:t>
                      </a:r>
                      <a:r>
                        <a:rPr lang="es-AR" sz="2400" b="1" kern="1200" dirty="0">
                          <a:solidFill>
                            <a:srgbClr val="6600CC"/>
                          </a:solidFill>
                          <a:latin typeface="Aptos" panose="020B0004020202020204" pitchFamily="34" charset="0"/>
                          <a:ea typeface="+mn-ea"/>
                          <a:cs typeface="+mn-cs"/>
                        </a:rPr>
                        <a:t>-reverse</a:t>
                      </a:r>
                    </a:p>
                  </a:txBody>
                  <a:tcPr/>
                </a:tc>
                <a:tc>
                  <a:txBody>
                    <a:bodyPr/>
                    <a:lstStyle/>
                    <a:p>
                      <a:r>
                        <a:rPr lang="es-ES" sz="2400" b="0" i="0" kern="1200" dirty="0">
                          <a:solidFill>
                            <a:schemeClr val="dk1"/>
                          </a:solidFill>
                          <a:effectLst/>
                          <a:latin typeface="Aptos" panose="020B0004020202020204" pitchFamily="34" charset="0"/>
                          <a:ea typeface="+mn-ea"/>
                          <a:cs typeface="+mn-cs"/>
                        </a:rPr>
                        <a:t>Establece la dirección del eje principal en </a:t>
                      </a:r>
                      <a:r>
                        <a:rPr lang="es-ES" sz="2400" b="1" i="0" kern="1200" dirty="0">
                          <a:solidFill>
                            <a:schemeClr val="dk1"/>
                          </a:solidFill>
                          <a:effectLst/>
                          <a:latin typeface="Aptos" panose="020B0004020202020204" pitchFamily="34" charset="0"/>
                          <a:ea typeface="+mn-ea"/>
                          <a:cs typeface="+mn-cs"/>
                        </a:rPr>
                        <a:t>vertical invertido</a:t>
                      </a:r>
                      <a:r>
                        <a:rPr lang="es-ES" sz="2400" b="0" i="0" kern="1200" dirty="0">
                          <a:solidFill>
                            <a:schemeClr val="dk1"/>
                          </a:solidFill>
                          <a:effectLst/>
                          <a:latin typeface="Aptos" panose="020B0004020202020204" pitchFamily="34" charset="0"/>
                          <a:ea typeface="+mn-ea"/>
                          <a:cs typeface="+mn-cs"/>
                        </a:rPr>
                        <a:t>.</a:t>
                      </a:r>
                      <a:endParaRPr lang="es-AR" sz="2400" dirty="0">
                        <a:latin typeface="Aptos" panose="020B0004020202020204" pitchFamily="34" charset="0"/>
                      </a:endParaRPr>
                    </a:p>
                  </a:txBody>
                  <a:tcPr/>
                </a:tc>
                <a:extLst>
                  <a:ext uri="{0D108BD9-81ED-4DB2-BD59-A6C34878D82A}">
                    <a16:rowId xmlns:a16="http://schemas.microsoft.com/office/drawing/2014/main" val="615101465"/>
                  </a:ext>
                </a:extLst>
              </a:tr>
            </a:tbl>
          </a:graphicData>
        </a:graphic>
      </p:graphicFrame>
    </p:spTree>
    <p:extLst>
      <p:ext uri="{BB962C8B-B14F-4D97-AF65-F5344CB8AC3E}">
        <p14:creationId xmlns:p14="http://schemas.microsoft.com/office/powerpoint/2010/main" val="1731157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0"/>
            <a:ext cx="14630400" cy="8229600"/>
          </a:xfrm>
          <a:prstGeom prst="rect">
            <a:avLst/>
          </a:prstGeom>
          <a:solidFill>
            <a:schemeClr val="bg2">
              <a:lumMod val="75000"/>
            </a:schemeClr>
          </a:solidFill>
          <a:ln/>
        </p:spPr>
        <p:txBody>
          <a:bodyPr/>
          <a:lstStyle/>
          <a:p>
            <a:endParaRPr lang="es-AR" dirty="0"/>
          </a:p>
        </p:txBody>
      </p:sp>
      <p:sp>
        <p:nvSpPr>
          <p:cNvPr id="4" name="Text 2"/>
          <p:cNvSpPr/>
          <p:nvPr/>
        </p:nvSpPr>
        <p:spPr>
          <a:xfrm>
            <a:off x="671275" y="42266"/>
            <a:ext cx="6133972" cy="694373"/>
          </a:xfrm>
          <a:prstGeom prst="rect">
            <a:avLst/>
          </a:prstGeom>
          <a:noFill/>
          <a:ln/>
        </p:spPr>
        <p:txBody>
          <a:bodyPr wrap="none" rtlCol="0" anchor="t"/>
          <a:lstStyle/>
          <a:p>
            <a:pPr marL="0" indent="0">
              <a:lnSpc>
                <a:spcPts val="5468"/>
              </a:lnSpc>
              <a:buNone/>
            </a:pPr>
            <a:r>
              <a:rPr lang="en-US" sz="4374" b="1" kern="0" spc="-131" dirty="0" err="1">
                <a:solidFill>
                  <a:srgbClr val="6600CC"/>
                </a:solidFill>
                <a:latin typeface="Inter" pitchFamily="34" charset="0"/>
                <a:ea typeface="Inter" pitchFamily="34" charset="-122"/>
                <a:cs typeface="Inter" pitchFamily="34" charset="-120"/>
              </a:rPr>
              <a:t>Contenedor</a:t>
            </a:r>
            <a:r>
              <a:rPr lang="en-US" sz="4374" b="1" kern="0" spc="-131" dirty="0">
                <a:solidFill>
                  <a:srgbClr val="6600CC"/>
                </a:solidFill>
                <a:latin typeface="Inter" pitchFamily="34" charset="0"/>
                <a:ea typeface="Inter" pitchFamily="34" charset="-122"/>
                <a:cs typeface="Inter" pitchFamily="34" charset="-120"/>
              </a:rPr>
              <a:t> flex </a:t>
            </a:r>
            <a:r>
              <a:rPr lang="en-US" sz="4374" b="1" kern="0" spc="-131" dirty="0" err="1">
                <a:solidFill>
                  <a:srgbClr val="6600CC"/>
                </a:solidFill>
                <a:latin typeface="Inter" pitchFamily="34" charset="0"/>
                <a:ea typeface="Inter" pitchFamily="34" charset="-122"/>
                <a:cs typeface="Inter" pitchFamily="34" charset="-120"/>
              </a:rPr>
              <a:t>multilínea</a:t>
            </a:r>
            <a:endParaRPr lang="en-US" sz="4374" dirty="0">
              <a:solidFill>
                <a:srgbClr val="6600CC"/>
              </a:solidFill>
            </a:endParaRPr>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graphicFrame>
        <p:nvGraphicFramePr>
          <p:cNvPr id="13" name="Tabla 12">
            <a:extLst>
              <a:ext uri="{FF2B5EF4-FFF2-40B4-BE49-F238E27FC236}">
                <a16:creationId xmlns:a16="http://schemas.microsoft.com/office/drawing/2014/main" id="{B8BB6C19-1998-07FE-183F-353824CB0F6D}"/>
              </a:ext>
            </a:extLst>
          </p:cNvPr>
          <p:cNvGraphicFramePr>
            <a:graphicFrameLocks noGrp="1"/>
          </p:cNvGraphicFramePr>
          <p:nvPr>
            <p:extLst>
              <p:ext uri="{D42A27DB-BD31-4B8C-83A1-F6EECF244321}">
                <p14:modId xmlns:p14="http://schemas.microsoft.com/office/powerpoint/2010/main" val="529365397"/>
              </p:ext>
            </p:extLst>
          </p:nvPr>
        </p:nvGraphicFramePr>
        <p:xfrm>
          <a:off x="188726" y="1035257"/>
          <a:ext cx="14252948" cy="3474720"/>
        </p:xfrm>
        <a:graphic>
          <a:graphicData uri="http://schemas.openxmlformats.org/drawingml/2006/table">
            <a:tbl>
              <a:tblPr firstRow="1" bandRow="1">
                <a:tableStyleId>{3B4B98B0-60AC-42C2-AFA5-B58CD77FA1E5}</a:tableStyleId>
              </a:tblPr>
              <a:tblGrid>
                <a:gridCol w="2490613">
                  <a:extLst>
                    <a:ext uri="{9D8B030D-6E8A-4147-A177-3AD203B41FA5}">
                      <a16:colId xmlns:a16="http://schemas.microsoft.com/office/drawing/2014/main" val="784459362"/>
                    </a:ext>
                  </a:extLst>
                </a:gridCol>
                <a:gridCol w="1917415">
                  <a:extLst>
                    <a:ext uri="{9D8B030D-6E8A-4147-A177-3AD203B41FA5}">
                      <a16:colId xmlns:a16="http://schemas.microsoft.com/office/drawing/2014/main" val="1932833046"/>
                    </a:ext>
                  </a:extLst>
                </a:gridCol>
                <a:gridCol w="2470473">
                  <a:extLst>
                    <a:ext uri="{9D8B030D-6E8A-4147-A177-3AD203B41FA5}">
                      <a16:colId xmlns:a16="http://schemas.microsoft.com/office/drawing/2014/main" val="3800438184"/>
                    </a:ext>
                  </a:extLst>
                </a:gridCol>
                <a:gridCol w="7374447">
                  <a:extLst>
                    <a:ext uri="{9D8B030D-6E8A-4147-A177-3AD203B41FA5}">
                      <a16:colId xmlns:a16="http://schemas.microsoft.com/office/drawing/2014/main" val="1441330852"/>
                    </a:ext>
                  </a:extLst>
                </a:gridCol>
              </a:tblGrid>
              <a:tr h="384985">
                <a:tc>
                  <a:txBody>
                    <a:bodyPr/>
                    <a:lstStyle/>
                    <a:p>
                      <a:r>
                        <a:rPr lang="es-AR" sz="2400" dirty="0">
                          <a:solidFill>
                            <a:srgbClr val="6600CC"/>
                          </a:solidFill>
                          <a:latin typeface="Aptos Black" panose="020B0004020202020204" pitchFamily="34" charset="0"/>
                        </a:rPr>
                        <a:t>Propiedad</a:t>
                      </a:r>
                    </a:p>
                  </a:txBody>
                  <a:tcPr/>
                </a:tc>
                <a:tc>
                  <a:txBody>
                    <a:bodyPr/>
                    <a:lstStyle/>
                    <a:p>
                      <a:r>
                        <a:rPr lang="es-AR" sz="2400" dirty="0">
                          <a:solidFill>
                            <a:srgbClr val="6600CC"/>
                          </a:solidFill>
                          <a:latin typeface="Aptos Black" panose="020B0004020202020204" pitchFamily="34" charset="0"/>
                        </a:rPr>
                        <a:t>Valor</a:t>
                      </a:r>
                    </a:p>
                  </a:txBody>
                  <a:tcPr/>
                </a:tc>
                <a:tc>
                  <a:txBody>
                    <a:bodyPr/>
                    <a:lstStyle/>
                    <a:p>
                      <a:r>
                        <a:rPr lang="es-AR" sz="2400" dirty="0">
                          <a:solidFill>
                            <a:srgbClr val="6600CC"/>
                          </a:solidFill>
                          <a:latin typeface="Aptos Black" panose="020B0004020202020204" pitchFamily="34" charset="0"/>
                        </a:rPr>
                        <a:t>Significado</a:t>
                      </a:r>
                    </a:p>
                  </a:txBody>
                  <a:tcPr/>
                </a:tc>
                <a:tc>
                  <a:txBody>
                    <a:bodyPr/>
                    <a:lstStyle/>
                    <a:p>
                      <a:r>
                        <a:rPr lang="es-AR" sz="2400" dirty="0">
                          <a:solidFill>
                            <a:srgbClr val="6600CC"/>
                          </a:solidFill>
                          <a:latin typeface="Aptos Black" panose="020B0004020202020204" pitchFamily="34" charset="0"/>
                        </a:rPr>
                        <a:t>Conclusión</a:t>
                      </a:r>
                    </a:p>
                  </a:txBody>
                  <a:tcPr/>
                </a:tc>
                <a:extLst>
                  <a:ext uri="{0D108BD9-81ED-4DB2-BD59-A6C34878D82A}">
                    <a16:rowId xmlns:a16="http://schemas.microsoft.com/office/drawing/2014/main" val="1411278861"/>
                  </a:ext>
                </a:extLst>
              </a:tr>
              <a:tr h="1841422">
                <a:tc>
                  <a:txBody>
                    <a:bodyPr/>
                    <a:lstStyle/>
                    <a:p>
                      <a:r>
                        <a:rPr lang="es-AR" sz="2400" b="1" dirty="0" err="1">
                          <a:solidFill>
                            <a:schemeClr val="bg1"/>
                          </a:solidFill>
                          <a:latin typeface="Aptos" panose="020B0004020202020204" pitchFamily="34" charset="0"/>
                        </a:rPr>
                        <a:t>flex-wrap</a:t>
                      </a:r>
                      <a:endParaRPr lang="es-AR" sz="2400" b="1" dirty="0">
                        <a:solidFill>
                          <a:schemeClr val="bg1"/>
                        </a:solidFill>
                        <a:latin typeface="Aptos" panose="020B0004020202020204" pitchFamily="34" charset="0"/>
                      </a:endParaRPr>
                    </a:p>
                  </a:txBody>
                  <a:tcPr anchor="ctr"/>
                </a:tc>
                <a:tc>
                  <a:txBody>
                    <a:bodyPr/>
                    <a:lstStyle/>
                    <a:p>
                      <a:r>
                        <a:rPr lang="es-AR" sz="2000" b="1" dirty="0" err="1">
                          <a:solidFill>
                            <a:schemeClr val="bg1"/>
                          </a:solidFill>
                          <a:latin typeface="Aptos" panose="020B0004020202020204" pitchFamily="34" charset="0"/>
                        </a:rPr>
                        <a:t>nowrap</a:t>
                      </a:r>
                      <a:r>
                        <a:rPr lang="es-AR" sz="2000" b="1" dirty="0">
                          <a:solidFill>
                            <a:schemeClr val="bg1"/>
                          </a:solidFill>
                          <a:latin typeface="Aptos" panose="020B0004020202020204" pitchFamily="34" charset="0"/>
                        </a:rPr>
                        <a:t> | </a:t>
                      </a:r>
                      <a:r>
                        <a:rPr lang="es-AR" sz="2000" b="1" dirty="0" err="1">
                          <a:solidFill>
                            <a:schemeClr val="bg1"/>
                          </a:solidFill>
                          <a:latin typeface="Aptos" panose="020B0004020202020204" pitchFamily="34" charset="0"/>
                        </a:rPr>
                        <a:t>wrap</a:t>
                      </a:r>
                      <a:endParaRPr lang="es-AR" sz="2000" b="1" dirty="0">
                        <a:solidFill>
                          <a:schemeClr val="bg1"/>
                        </a:solidFill>
                        <a:latin typeface="Aptos" panose="020B0004020202020204" pitchFamily="34" charset="0"/>
                      </a:endParaRPr>
                    </a:p>
                    <a:p>
                      <a:r>
                        <a:rPr lang="es-AR" sz="2000" b="1" dirty="0">
                          <a:solidFill>
                            <a:schemeClr val="bg1"/>
                          </a:solidFill>
                          <a:latin typeface="Aptos" panose="020B0004020202020204" pitchFamily="34" charset="0"/>
                        </a:rPr>
                        <a:t> | </a:t>
                      </a:r>
                      <a:r>
                        <a:rPr lang="es-AR" sz="2000" b="1" dirty="0" err="1">
                          <a:solidFill>
                            <a:schemeClr val="bg1"/>
                          </a:solidFill>
                          <a:latin typeface="Aptos" panose="020B0004020202020204" pitchFamily="34" charset="0"/>
                        </a:rPr>
                        <a:t>wrap</a:t>
                      </a:r>
                      <a:r>
                        <a:rPr lang="es-AR" sz="2000" b="1" dirty="0">
                          <a:solidFill>
                            <a:schemeClr val="bg1"/>
                          </a:solidFill>
                          <a:latin typeface="Aptos" panose="020B0004020202020204" pitchFamily="34" charset="0"/>
                        </a:rPr>
                        <a:t>-reverse</a:t>
                      </a:r>
                    </a:p>
                    <a:p>
                      <a:endParaRPr lang="es-AR" sz="2000" b="1" dirty="0">
                        <a:solidFill>
                          <a:schemeClr val="bg1"/>
                        </a:solidFill>
                        <a:latin typeface="Aptos" panose="020B0004020202020204" pitchFamily="34" charset="0"/>
                      </a:endParaRPr>
                    </a:p>
                  </a:txBody>
                  <a:tcPr anchor="ctr"/>
                </a:tc>
                <a:tc>
                  <a:txBody>
                    <a:bodyPr/>
                    <a:lstStyle/>
                    <a:p>
                      <a:r>
                        <a:rPr lang="es-AR" sz="2400" dirty="0">
                          <a:latin typeface="Aptos" panose="020B0004020202020204" pitchFamily="34" charset="0"/>
                        </a:rPr>
                        <a:t>Evita o permite el desbordamiento multilínea</a:t>
                      </a:r>
                    </a:p>
                  </a:txBody>
                  <a:tcPr anchor="ctr"/>
                </a:tc>
                <a:tc>
                  <a:txBody>
                    <a:bodyPr/>
                    <a:lstStyle/>
                    <a:p>
                      <a:pPr algn="just"/>
                      <a:r>
                        <a:rPr lang="es-ES" sz="2400" b="0" i="0" kern="1200" dirty="0">
                          <a:solidFill>
                            <a:schemeClr val="tx1"/>
                          </a:solidFill>
                          <a:effectLst/>
                          <a:latin typeface="+mn-lt"/>
                          <a:ea typeface="+mn-ea"/>
                          <a:cs typeface="+mn-cs"/>
                        </a:rPr>
                        <a:t>si un elemento no cabe dentro de nuestro contenedor </a:t>
                      </a:r>
                      <a:r>
                        <a:rPr lang="es-ES" sz="2400" b="0" i="0" kern="1200" dirty="0" err="1">
                          <a:solidFill>
                            <a:schemeClr val="tx1"/>
                          </a:solidFill>
                          <a:effectLst/>
                          <a:latin typeface="+mn-lt"/>
                          <a:ea typeface="+mn-ea"/>
                          <a:cs typeface="+mn-cs"/>
                        </a:rPr>
                        <a:t>flex</a:t>
                      </a:r>
                      <a:r>
                        <a:rPr lang="es-ES" sz="2400" b="0" i="0" kern="1200" dirty="0">
                          <a:solidFill>
                            <a:schemeClr val="tx1"/>
                          </a:solidFill>
                          <a:effectLst/>
                          <a:latin typeface="+mn-lt"/>
                          <a:ea typeface="+mn-ea"/>
                          <a:cs typeface="+mn-cs"/>
                        </a:rPr>
                        <a:t>, los elementos se harán más pequeños (son flexibles) para ajustarlos al contenedor. Este es el comportamiento por defecto de un contenedor </a:t>
                      </a:r>
                      <a:r>
                        <a:rPr lang="es-ES" sz="2400" b="1" i="0" kern="1200" dirty="0" err="1">
                          <a:solidFill>
                            <a:schemeClr val="tx1"/>
                          </a:solidFill>
                          <a:effectLst/>
                          <a:latin typeface="+mn-lt"/>
                          <a:ea typeface="+mn-ea"/>
                          <a:cs typeface="+mn-cs"/>
                        </a:rPr>
                        <a:t>flex</a:t>
                      </a:r>
                      <a:r>
                        <a:rPr lang="es-ES" sz="2400" b="0" i="0" kern="1200" dirty="0">
                          <a:solidFill>
                            <a:schemeClr val="tx1"/>
                          </a:solidFill>
                          <a:effectLst/>
                          <a:latin typeface="+mn-lt"/>
                          <a:ea typeface="+mn-ea"/>
                          <a:cs typeface="+mn-cs"/>
                        </a:rPr>
                        <a:t>. Sin embargo, con la propiedad </a:t>
                      </a:r>
                      <a:r>
                        <a:rPr lang="es-ES" sz="2400" dirty="0" err="1"/>
                        <a:t>flex-wrap</a:t>
                      </a:r>
                      <a:r>
                        <a:rPr lang="es-ES" sz="2400" b="0" i="0" kern="1200" dirty="0">
                          <a:solidFill>
                            <a:schemeClr val="tx1"/>
                          </a:solidFill>
                          <a:effectLst/>
                          <a:latin typeface="+mn-lt"/>
                          <a:ea typeface="+mn-ea"/>
                          <a:cs typeface="+mn-cs"/>
                        </a:rPr>
                        <a:t> podemos cambiar este comportamiento y permitir que nuestro contenedor </a:t>
                      </a:r>
                      <a:r>
                        <a:rPr lang="es-ES" sz="2400" b="0" i="0" kern="1200" dirty="0" err="1">
                          <a:solidFill>
                            <a:schemeClr val="tx1"/>
                          </a:solidFill>
                          <a:effectLst/>
                          <a:latin typeface="+mn-lt"/>
                          <a:ea typeface="+mn-ea"/>
                          <a:cs typeface="+mn-cs"/>
                        </a:rPr>
                        <a:t>flex</a:t>
                      </a:r>
                      <a:r>
                        <a:rPr lang="es-ES" sz="2400" b="0" i="0" kern="1200" dirty="0">
                          <a:solidFill>
                            <a:schemeClr val="tx1"/>
                          </a:solidFill>
                          <a:effectLst/>
                          <a:latin typeface="+mn-lt"/>
                          <a:ea typeface="+mn-ea"/>
                          <a:cs typeface="+mn-cs"/>
                        </a:rPr>
                        <a:t> se desborde, convirtiéndose en un </a:t>
                      </a:r>
                      <a:r>
                        <a:rPr lang="es-ES" sz="2400" b="1" i="0" kern="1200" dirty="0">
                          <a:solidFill>
                            <a:schemeClr val="tx1"/>
                          </a:solidFill>
                          <a:effectLst/>
                          <a:latin typeface="+mn-lt"/>
                          <a:ea typeface="+mn-ea"/>
                          <a:cs typeface="+mn-cs"/>
                        </a:rPr>
                        <a:t>contenedor </a:t>
                      </a:r>
                      <a:r>
                        <a:rPr lang="es-ES" sz="2400" b="1" i="0" kern="1200" dirty="0" err="1">
                          <a:solidFill>
                            <a:schemeClr val="tx1"/>
                          </a:solidFill>
                          <a:effectLst/>
                          <a:latin typeface="+mn-lt"/>
                          <a:ea typeface="+mn-ea"/>
                          <a:cs typeface="+mn-cs"/>
                        </a:rPr>
                        <a:t>flex</a:t>
                      </a:r>
                      <a:r>
                        <a:rPr lang="es-ES" sz="2400" b="1" i="0" kern="1200" dirty="0">
                          <a:solidFill>
                            <a:schemeClr val="tx1"/>
                          </a:solidFill>
                          <a:effectLst/>
                          <a:latin typeface="+mn-lt"/>
                          <a:ea typeface="+mn-ea"/>
                          <a:cs typeface="+mn-cs"/>
                        </a:rPr>
                        <a:t> multilínea</a:t>
                      </a:r>
                      <a:r>
                        <a:rPr lang="es-ES" sz="2400" b="0" i="0" kern="1200" dirty="0">
                          <a:solidFill>
                            <a:schemeClr val="tx1"/>
                          </a:solidFill>
                          <a:effectLst/>
                          <a:latin typeface="+mn-lt"/>
                          <a:ea typeface="+mn-ea"/>
                          <a:cs typeface="+mn-cs"/>
                        </a:rPr>
                        <a:t>.</a:t>
                      </a:r>
                      <a:endParaRPr lang="es-AR" sz="2400" dirty="0">
                        <a:latin typeface="Aptos" panose="020B0004020202020204" pitchFamily="34" charset="0"/>
                      </a:endParaRPr>
                    </a:p>
                  </a:txBody>
                  <a:tcPr/>
                </a:tc>
                <a:extLst>
                  <a:ext uri="{0D108BD9-81ED-4DB2-BD59-A6C34878D82A}">
                    <a16:rowId xmlns:a16="http://schemas.microsoft.com/office/drawing/2014/main" val="133640629"/>
                  </a:ext>
                </a:extLst>
              </a:tr>
            </a:tbl>
          </a:graphicData>
        </a:graphic>
      </p:graphicFrame>
      <p:pic>
        <p:nvPicPr>
          <p:cNvPr id="14" name="Imagen 13">
            <a:extLst>
              <a:ext uri="{FF2B5EF4-FFF2-40B4-BE49-F238E27FC236}">
                <a16:creationId xmlns:a16="http://schemas.microsoft.com/office/drawing/2014/main" id="{76B6471A-AB2B-091C-0233-A846998787A1}"/>
              </a:ext>
            </a:extLst>
          </p:cNvPr>
          <p:cNvPicPr>
            <a:picLocks noChangeAspect="1"/>
          </p:cNvPicPr>
          <p:nvPr/>
        </p:nvPicPr>
        <p:blipFill>
          <a:blip r:embed="rId5"/>
          <a:stretch>
            <a:fillRect/>
          </a:stretch>
        </p:blipFill>
        <p:spPr>
          <a:xfrm>
            <a:off x="9600764" y="5431274"/>
            <a:ext cx="5029636" cy="5029636"/>
          </a:xfrm>
          <a:prstGeom prst="rect">
            <a:avLst/>
          </a:prstGeom>
        </p:spPr>
      </p:pic>
      <p:graphicFrame>
        <p:nvGraphicFramePr>
          <p:cNvPr id="15" name="Tabla 14">
            <a:extLst>
              <a:ext uri="{FF2B5EF4-FFF2-40B4-BE49-F238E27FC236}">
                <a16:creationId xmlns:a16="http://schemas.microsoft.com/office/drawing/2014/main" id="{587D6B3B-6186-2286-ED7C-BB84A1DE9A6E}"/>
              </a:ext>
            </a:extLst>
          </p:cNvPr>
          <p:cNvGraphicFramePr>
            <a:graphicFrameLocks noGrp="1"/>
          </p:cNvGraphicFramePr>
          <p:nvPr>
            <p:extLst>
              <p:ext uri="{D42A27DB-BD31-4B8C-83A1-F6EECF244321}">
                <p14:modId xmlns:p14="http://schemas.microsoft.com/office/powerpoint/2010/main" val="565449180"/>
              </p:ext>
            </p:extLst>
          </p:nvPr>
        </p:nvGraphicFramePr>
        <p:xfrm>
          <a:off x="545187" y="4657195"/>
          <a:ext cx="11812153" cy="2171388"/>
        </p:xfrm>
        <a:graphic>
          <a:graphicData uri="http://schemas.openxmlformats.org/drawingml/2006/table">
            <a:tbl>
              <a:tblPr firstRow="1" bandRow="1">
                <a:tableStyleId>{5C22544A-7EE6-4342-B048-85BDC9FD1C3A}</a:tableStyleId>
              </a:tblPr>
              <a:tblGrid>
                <a:gridCol w="2031528">
                  <a:extLst>
                    <a:ext uri="{9D8B030D-6E8A-4147-A177-3AD203B41FA5}">
                      <a16:colId xmlns:a16="http://schemas.microsoft.com/office/drawing/2014/main" val="2071448937"/>
                    </a:ext>
                  </a:extLst>
                </a:gridCol>
                <a:gridCol w="9780625">
                  <a:extLst>
                    <a:ext uri="{9D8B030D-6E8A-4147-A177-3AD203B41FA5}">
                      <a16:colId xmlns:a16="http://schemas.microsoft.com/office/drawing/2014/main" val="2598791094"/>
                    </a:ext>
                  </a:extLst>
                </a:gridCol>
              </a:tblGrid>
              <a:tr h="434028">
                <a:tc>
                  <a:txBody>
                    <a:bodyPr/>
                    <a:lstStyle/>
                    <a:p>
                      <a:r>
                        <a:rPr lang="es-AR" dirty="0"/>
                        <a:t>Valor</a:t>
                      </a:r>
                    </a:p>
                  </a:txBody>
                  <a:tcPr/>
                </a:tc>
                <a:tc>
                  <a:txBody>
                    <a:bodyPr/>
                    <a:lstStyle/>
                    <a:p>
                      <a:endParaRPr lang="es-AR" dirty="0"/>
                    </a:p>
                  </a:txBody>
                  <a:tcPr/>
                </a:tc>
                <a:extLst>
                  <a:ext uri="{0D108BD9-81ED-4DB2-BD59-A6C34878D82A}">
                    <a16:rowId xmlns:a16="http://schemas.microsoft.com/office/drawing/2014/main" val="1780333310"/>
                  </a:ext>
                </a:extLst>
              </a:tr>
              <a:tr h="370840">
                <a:tc>
                  <a:txBody>
                    <a:bodyPr/>
                    <a:lstStyle/>
                    <a:p>
                      <a:pPr marL="0" algn="l" defTabSz="914400" rtl="0" eaLnBrk="1" latinLnBrk="0" hangingPunct="1"/>
                      <a:r>
                        <a:rPr lang="es-AR" sz="2400" b="1" kern="1200" dirty="0" err="1">
                          <a:solidFill>
                            <a:srgbClr val="6600CC"/>
                          </a:solidFill>
                          <a:latin typeface="Aptos" panose="020B0004020202020204" pitchFamily="34" charset="0"/>
                          <a:ea typeface="+mn-ea"/>
                          <a:cs typeface="+mn-cs"/>
                        </a:rPr>
                        <a:t>nowrap</a:t>
                      </a:r>
                      <a:endParaRPr lang="es-AR" sz="2400" b="1" kern="1200" dirty="0">
                        <a:solidFill>
                          <a:srgbClr val="6600CC"/>
                        </a:solidFill>
                        <a:latin typeface="Aptos" panose="020B0004020202020204" pitchFamily="34" charset="0"/>
                        <a:ea typeface="+mn-ea"/>
                        <a:cs typeface="+mn-cs"/>
                      </a:endParaRPr>
                    </a:p>
                  </a:txBody>
                  <a:tcPr/>
                </a:tc>
                <a:tc>
                  <a:txBody>
                    <a:bodyPr/>
                    <a:lstStyle/>
                    <a:p>
                      <a:r>
                        <a:rPr lang="es-ES" sz="2400" b="0" i="0" kern="1200" dirty="0">
                          <a:solidFill>
                            <a:schemeClr val="dk1"/>
                          </a:solidFill>
                          <a:effectLst/>
                          <a:latin typeface="Aptos" panose="020B0004020202020204" pitchFamily="34" charset="0"/>
                          <a:ea typeface="+mn-ea"/>
                          <a:cs typeface="+mn-cs"/>
                        </a:rPr>
                        <a:t>Los ítems se ajustan para ocupar el tamaño del contenedor ( no hay desbordamiento.</a:t>
                      </a:r>
                      <a:endParaRPr lang="es-AR" sz="2400" dirty="0">
                        <a:latin typeface="Aptos" panose="020B0004020202020204" pitchFamily="34" charset="0"/>
                      </a:endParaRPr>
                    </a:p>
                  </a:txBody>
                  <a:tcPr/>
                </a:tc>
                <a:extLst>
                  <a:ext uri="{0D108BD9-81ED-4DB2-BD59-A6C34878D82A}">
                    <a16:rowId xmlns:a16="http://schemas.microsoft.com/office/drawing/2014/main" val="2875452820"/>
                  </a:ext>
                </a:extLst>
              </a:tr>
              <a:tr h="370840">
                <a:tc>
                  <a:txBody>
                    <a:bodyPr/>
                    <a:lstStyle/>
                    <a:p>
                      <a:pPr marL="0" algn="l" defTabSz="914400" rtl="0" eaLnBrk="1" latinLnBrk="0" hangingPunct="1"/>
                      <a:r>
                        <a:rPr lang="es-AR" sz="2400" b="1" kern="1200" dirty="0" err="1">
                          <a:solidFill>
                            <a:srgbClr val="6600CC"/>
                          </a:solidFill>
                          <a:latin typeface="Aptos" panose="020B0004020202020204" pitchFamily="34" charset="0"/>
                          <a:ea typeface="+mn-ea"/>
                          <a:cs typeface="+mn-cs"/>
                        </a:rPr>
                        <a:t>wrap</a:t>
                      </a:r>
                      <a:endParaRPr lang="es-AR" sz="2400" b="1" kern="1200" dirty="0">
                        <a:solidFill>
                          <a:srgbClr val="6600CC"/>
                        </a:solidFill>
                        <a:latin typeface="Aptos" panose="020B0004020202020204" pitchFamily="34" charset="0"/>
                        <a:ea typeface="+mn-ea"/>
                        <a:cs typeface="+mn-cs"/>
                      </a:endParaRPr>
                    </a:p>
                  </a:txBody>
                  <a:tcPr/>
                </a:tc>
                <a:tc>
                  <a:txBody>
                    <a:bodyPr/>
                    <a:lstStyle/>
                    <a:p>
                      <a:r>
                        <a:rPr lang="es-ES" sz="2400" b="0" i="0" kern="1200" dirty="0">
                          <a:solidFill>
                            <a:schemeClr val="dk1"/>
                          </a:solidFill>
                          <a:effectLst/>
                          <a:latin typeface="Aptos" panose="020B0004020202020204" pitchFamily="34" charset="0"/>
                          <a:ea typeface="+mn-ea"/>
                          <a:cs typeface="+mn-cs"/>
                        </a:rPr>
                        <a:t>Establece los ítems en modo multilínea, permite el desbordamiento.</a:t>
                      </a:r>
                      <a:endParaRPr lang="es-AR" sz="2400" dirty="0">
                        <a:latin typeface="Aptos" panose="020B0004020202020204" pitchFamily="34" charset="0"/>
                      </a:endParaRPr>
                    </a:p>
                  </a:txBody>
                  <a:tcPr/>
                </a:tc>
                <a:extLst>
                  <a:ext uri="{0D108BD9-81ED-4DB2-BD59-A6C34878D82A}">
                    <a16:rowId xmlns:a16="http://schemas.microsoft.com/office/drawing/2014/main" val="1343383514"/>
                  </a:ext>
                </a:extLst>
              </a:tr>
              <a:tr h="436768">
                <a:tc>
                  <a:txBody>
                    <a:bodyPr/>
                    <a:lstStyle/>
                    <a:p>
                      <a:pPr marL="0" algn="l" defTabSz="914400" rtl="0" eaLnBrk="1" latinLnBrk="0" hangingPunct="1"/>
                      <a:r>
                        <a:rPr lang="es-AR" sz="2400" b="1" kern="1200" dirty="0" err="1">
                          <a:solidFill>
                            <a:srgbClr val="6600CC"/>
                          </a:solidFill>
                          <a:latin typeface="Aptos" panose="020B0004020202020204" pitchFamily="34" charset="0"/>
                          <a:ea typeface="+mn-ea"/>
                          <a:cs typeface="+mn-cs"/>
                        </a:rPr>
                        <a:t>wrap</a:t>
                      </a:r>
                      <a:r>
                        <a:rPr lang="es-AR" sz="2400" b="1" kern="1200" dirty="0">
                          <a:solidFill>
                            <a:srgbClr val="6600CC"/>
                          </a:solidFill>
                          <a:latin typeface="Aptos" panose="020B0004020202020204" pitchFamily="34" charset="0"/>
                          <a:ea typeface="+mn-ea"/>
                          <a:cs typeface="+mn-cs"/>
                        </a:rPr>
                        <a:t>-reverse</a:t>
                      </a:r>
                    </a:p>
                  </a:txBody>
                  <a:tcPr/>
                </a:tc>
                <a:tc>
                  <a:txBody>
                    <a:bodyPr/>
                    <a:lstStyle/>
                    <a:p>
                      <a:r>
                        <a:rPr lang="es-ES" sz="2400" b="0" i="0" kern="1200" dirty="0">
                          <a:solidFill>
                            <a:schemeClr val="dk1"/>
                          </a:solidFill>
                          <a:effectLst/>
                          <a:latin typeface="Aptos" panose="020B0004020202020204" pitchFamily="34" charset="0"/>
                          <a:ea typeface="+mn-ea"/>
                          <a:cs typeface="+mn-cs"/>
                        </a:rPr>
                        <a:t>Establece los ítems en modo multilínea, pero en dirección inversa.</a:t>
                      </a:r>
                      <a:endParaRPr lang="es-AR" sz="2400" dirty="0">
                        <a:latin typeface="Aptos" panose="020B0004020202020204" pitchFamily="34" charset="0"/>
                      </a:endParaRPr>
                    </a:p>
                  </a:txBody>
                  <a:tcPr/>
                </a:tc>
                <a:extLst>
                  <a:ext uri="{0D108BD9-81ED-4DB2-BD59-A6C34878D82A}">
                    <a16:rowId xmlns:a16="http://schemas.microsoft.com/office/drawing/2014/main" val="224666351"/>
                  </a:ext>
                </a:extLst>
              </a:tr>
            </a:tbl>
          </a:graphicData>
        </a:graphic>
      </p:graphicFrame>
      <p:sp>
        <p:nvSpPr>
          <p:cNvPr id="6" name="Text 2">
            <a:extLst>
              <a:ext uri="{FF2B5EF4-FFF2-40B4-BE49-F238E27FC236}">
                <a16:creationId xmlns:a16="http://schemas.microsoft.com/office/drawing/2014/main" id="{1033C32B-97EB-BDA5-B70D-F802C7AD65DC}"/>
              </a:ext>
            </a:extLst>
          </p:cNvPr>
          <p:cNvSpPr/>
          <p:nvPr/>
        </p:nvSpPr>
        <p:spPr>
          <a:xfrm>
            <a:off x="6805247" y="49573"/>
            <a:ext cx="8320518" cy="1303168"/>
          </a:xfrm>
          <a:prstGeom prst="rect">
            <a:avLst/>
          </a:prstGeom>
          <a:noFill/>
          <a:ln/>
        </p:spPr>
        <p:txBody>
          <a:bodyPr wrap="none" rtlCol="0" anchor="t"/>
          <a:lstStyle/>
          <a:p>
            <a:pPr marL="0" indent="0">
              <a:buNone/>
            </a:pPr>
            <a:r>
              <a:rPr lang="es-ES" sz="2400" kern="0" spc="-131" dirty="0">
                <a:solidFill>
                  <a:schemeClr val="bg1"/>
                </a:solidFill>
                <a:latin typeface="Inter" pitchFamily="34" charset="0"/>
                <a:ea typeface="Inter" pitchFamily="34" charset="-122"/>
                <a:cs typeface="Inter" pitchFamily="34" charset="-120"/>
              </a:rPr>
              <a:t>Existe una propiedad denominada </a:t>
            </a:r>
            <a:r>
              <a:rPr lang="es-ES" sz="2400" kern="0" spc="-131" dirty="0" err="1">
                <a:solidFill>
                  <a:schemeClr val="bg1"/>
                </a:solidFill>
                <a:latin typeface="Inter" pitchFamily="34" charset="0"/>
                <a:ea typeface="Inter" pitchFamily="34" charset="-122"/>
                <a:cs typeface="Inter" pitchFamily="34" charset="-120"/>
              </a:rPr>
              <a:t>flex-wrap</a:t>
            </a:r>
            <a:r>
              <a:rPr lang="es-ES" sz="2400" kern="0" spc="-131" dirty="0">
                <a:solidFill>
                  <a:schemeClr val="bg1"/>
                </a:solidFill>
                <a:latin typeface="Inter" pitchFamily="34" charset="0"/>
                <a:ea typeface="Inter" pitchFamily="34" charset="-122"/>
                <a:cs typeface="Inter" pitchFamily="34" charset="-120"/>
              </a:rPr>
              <a:t> con la que podemos </a:t>
            </a:r>
          </a:p>
          <a:p>
            <a:pPr marL="0" indent="0">
              <a:buNone/>
            </a:pPr>
            <a:r>
              <a:rPr lang="es-ES" sz="2400" kern="0" spc="-131" dirty="0">
                <a:solidFill>
                  <a:schemeClr val="bg1"/>
                </a:solidFill>
                <a:latin typeface="Inter" pitchFamily="34" charset="0"/>
                <a:ea typeface="Inter" pitchFamily="34" charset="-122"/>
                <a:cs typeface="Inter" pitchFamily="34" charset="-120"/>
              </a:rPr>
              <a:t>Especificar un comportamiento especial del contenedor.</a:t>
            </a:r>
          </a:p>
        </p:txBody>
      </p:sp>
    </p:spTree>
    <p:extLst>
      <p:ext uri="{BB962C8B-B14F-4D97-AF65-F5344CB8AC3E}">
        <p14:creationId xmlns:p14="http://schemas.microsoft.com/office/powerpoint/2010/main" val="758319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E610F56C-283E-B207-085B-421247AEF7B4}"/>
              </a:ext>
            </a:extLst>
          </p:cNvPr>
          <p:cNvSpPr txBox="1"/>
          <p:nvPr/>
        </p:nvSpPr>
        <p:spPr>
          <a:xfrm>
            <a:off x="0" y="4426"/>
            <a:ext cx="8790710" cy="8863965"/>
          </a:xfrm>
          <a:prstGeom prst="rect">
            <a:avLst/>
          </a:prstGeom>
          <a:noFill/>
        </p:spPr>
        <p:txBody>
          <a:bodyPr wrap="square" rtlCol="0">
            <a:spAutoFit/>
          </a:bodyPr>
          <a:lstStyle/>
          <a:p>
            <a:pPr algn="just"/>
            <a:r>
              <a:rPr lang="es-ES" sz="3000" dirty="0">
                <a:latin typeface="Aptos" panose="020B0004020202020204" pitchFamily="34" charset="0"/>
              </a:rPr>
              <a:t>En el caso de especificar </a:t>
            </a:r>
            <a:r>
              <a:rPr lang="es-ES" sz="3000" dirty="0" err="1">
                <a:latin typeface="Aptos" panose="020B0004020202020204" pitchFamily="34" charset="0"/>
              </a:rPr>
              <a:t>nowrap</a:t>
            </a:r>
            <a:r>
              <a:rPr lang="es-ES" sz="3000" dirty="0">
                <a:latin typeface="Aptos" panose="020B0004020202020204" pitchFamily="34" charset="0"/>
              </a:rPr>
              <a:t> (u omitir la propiedad </a:t>
            </a:r>
            <a:r>
              <a:rPr lang="es-ES" sz="3000" dirty="0" err="1">
                <a:latin typeface="Aptos" panose="020B0004020202020204" pitchFamily="34" charset="0"/>
              </a:rPr>
              <a:t>flex-wrap</a:t>
            </a:r>
            <a:r>
              <a:rPr lang="es-ES" sz="3000" dirty="0">
                <a:latin typeface="Aptos" panose="020B0004020202020204" pitchFamily="34" charset="0"/>
              </a:rPr>
              <a:t>) en el contenedor, los </a:t>
            </a:r>
            <a:r>
              <a:rPr lang="es-ES" sz="3000" dirty="0">
                <a:solidFill>
                  <a:schemeClr val="bg1"/>
                </a:solidFill>
                <a:highlight>
                  <a:srgbClr val="6600CC"/>
                </a:highlight>
                <a:latin typeface="Aptos" panose="020B0004020202020204" pitchFamily="34" charset="0"/>
              </a:rPr>
              <a:t>3 ítems se mostrarían en una misma línea </a:t>
            </a:r>
            <a:r>
              <a:rPr lang="es-ES" sz="3000" dirty="0">
                <a:latin typeface="Aptos" panose="020B0004020202020204" pitchFamily="34" charset="0"/>
              </a:rPr>
              <a:t>del contenedor (que es el comportamiento por defecto). Entonces si tenemos 3 ítems, </a:t>
            </a:r>
            <a:r>
              <a:rPr lang="es-ES" sz="3000" b="1" dirty="0">
                <a:latin typeface="Aptos" panose="020B0004020202020204" pitchFamily="34" charset="0"/>
              </a:rPr>
              <a:t>cada uno debería tener aproximadamente 66px de ancho.</a:t>
            </a:r>
            <a:r>
              <a:rPr lang="es-ES" sz="3000" dirty="0">
                <a:latin typeface="Aptos" panose="020B0004020202020204" pitchFamily="34" charset="0"/>
              </a:rPr>
              <a:t> Un tamaño de 100px por ítem, sumaría un total de 300px, que no cabrían en el contenedor de 200px, por lo que </a:t>
            </a:r>
            <a:r>
              <a:rPr lang="es-ES" sz="3000" dirty="0" err="1">
                <a:latin typeface="Aptos" panose="020B0004020202020204" pitchFamily="34" charset="0"/>
              </a:rPr>
              <a:t>flex</a:t>
            </a:r>
            <a:r>
              <a:rPr lang="es-ES" sz="3000" dirty="0">
                <a:latin typeface="Aptos" panose="020B0004020202020204" pitchFamily="34" charset="0"/>
              </a:rPr>
              <a:t> reajusta los ítems flexibles para que quepan todos en la misma línea, manteniendo las mismas proporciones.</a:t>
            </a:r>
          </a:p>
          <a:p>
            <a:pPr algn="just"/>
            <a:r>
              <a:rPr lang="es-ES" sz="3000" dirty="0">
                <a:latin typeface="Aptos" panose="020B0004020202020204" pitchFamily="34" charset="0"/>
              </a:rPr>
              <a:t>Sin embargo, </a:t>
            </a:r>
            <a:r>
              <a:rPr lang="es-ES" sz="3000" b="1" dirty="0">
                <a:solidFill>
                  <a:schemeClr val="bg1"/>
                </a:solidFill>
                <a:highlight>
                  <a:srgbClr val="6600CC"/>
                </a:highlight>
                <a:latin typeface="Aptos" panose="020B0004020202020204" pitchFamily="34" charset="0"/>
              </a:rPr>
              <a:t>si especificamos </a:t>
            </a:r>
            <a:r>
              <a:rPr lang="es-ES" sz="3000" b="1" dirty="0" err="1">
                <a:solidFill>
                  <a:schemeClr val="bg1"/>
                </a:solidFill>
                <a:highlight>
                  <a:srgbClr val="6600CC"/>
                </a:highlight>
                <a:latin typeface="Aptos" panose="020B0004020202020204" pitchFamily="34" charset="0"/>
              </a:rPr>
              <a:t>wrap</a:t>
            </a:r>
            <a:r>
              <a:rPr lang="es-ES" sz="3000" b="1" dirty="0">
                <a:solidFill>
                  <a:schemeClr val="bg1"/>
                </a:solidFill>
                <a:highlight>
                  <a:srgbClr val="6600CC"/>
                </a:highlight>
                <a:latin typeface="Aptos" panose="020B0004020202020204" pitchFamily="34" charset="0"/>
              </a:rPr>
              <a:t> </a:t>
            </a:r>
            <a:r>
              <a:rPr lang="es-ES" sz="3000" dirty="0">
                <a:latin typeface="Aptos" panose="020B0004020202020204" pitchFamily="34" charset="0"/>
              </a:rPr>
              <a:t>en la propiedad </a:t>
            </a:r>
            <a:r>
              <a:rPr lang="es-ES" sz="3000" dirty="0" err="1">
                <a:latin typeface="Aptos" panose="020B0004020202020204" pitchFamily="34" charset="0"/>
              </a:rPr>
              <a:t>flex-wrap</a:t>
            </a:r>
            <a:r>
              <a:rPr lang="es-ES" sz="3000" dirty="0">
                <a:latin typeface="Aptos" panose="020B0004020202020204" pitchFamily="34" charset="0"/>
              </a:rPr>
              <a:t>, el contenedor se pueda desbordar, pasando a ser un contenedor multilínea, nos mostraría los ítems que quepan en la primera </a:t>
            </a:r>
            <a:r>
              <a:rPr lang="es-ES" sz="3000" dirty="0" err="1">
                <a:latin typeface="Aptos" panose="020B0004020202020204" pitchFamily="34" charset="0"/>
              </a:rPr>
              <a:t>linea</a:t>
            </a:r>
            <a:r>
              <a:rPr lang="es-ES" sz="3000" dirty="0">
                <a:latin typeface="Aptos" panose="020B0004020202020204" pitchFamily="34" charset="0"/>
              </a:rPr>
              <a:t> y el resto en las líneas siguientes. El valor </a:t>
            </a:r>
            <a:r>
              <a:rPr lang="es-ES" sz="3000" dirty="0" err="1">
                <a:latin typeface="Aptos" panose="020B0004020202020204" pitchFamily="34" charset="0"/>
              </a:rPr>
              <a:t>wrap</a:t>
            </a:r>
            <a:r>
              <a:rPr lang="es-ES" sz="3000" dirty="0">
                <a:latin typeface="Aptos" panose="020B0004020202020204" pitchFamily="34" charset="0"/>
              </a:rPr>
              <a:t>-reverse haría exactamente lo mismo, pero con el orden inverso.</a:t>
            </a:r>
          </a:p>
          <a:p>
            <a:endParaRPr lang="es-AR" sz="3000" dirty="0"/>
          </a:p>
        </p:txBody>
      </p:sp>
      <p:pic>
        <p:nvPicPr>
          <p:cNvPr id="4" name="Imagen 3">
            <a:extLst>
              <a:ext uri="{FF2B5EF4-FFF2-40B4-BE49-F238E27FC236}">
                <a16:creationId xmlns:a16="http://schemas.microsoft.com/office/drawing/2014/main" id="{3A86A17A-4DCA-CCD0-18D3-A6BCEE633D07}"/>
              </a:ext>
            </a:extLst>
          </p:cNvPr>
          <p:cNvPicPr>
            <a:picLocks noChangeAspect="1"/>
          </p:cNvPicPr>
          <p:nvPr/>
        </p:nvPicPr>
        <p:blipFill>
          <a:blip r:embed="rId2"/>
          <a:stretch>
            <a:fillRect/>
          </a:stretch>
        </p:blipFill>
        <p:spPr>
          <a:xfrm>
            <a:off x="9117255" y="2386558"/>
            <a:ext cx="5513145" cy="2455158"/>
          </a:xfrm>
          <a:prstGeom prst="rect">
            <a:avLst/>
          </a:prstGeom>
        </p:spPr>
      </p:pic>
      <p:pic>
        <p:nvPicPr>
          <p:cNvPr id="5" name="Imagen 4">
            <a:extLst>
              <a:ext uri="{FF2B5EF4-FFF2-40B4-BE49-F238E27FC236}">
                <a16:creationId xmlns:a16="http://schemas.microsoft.com/office/drawing/2014/main" id="{AAF9A56F-F0A0-2363-6D42-496D58BD03CB}"/>
              </a:ext>
            </a:extLst>
          </p:cNvPr>
          <p:cNvPicPr>
            <a:picLocks noChangeAspect="1"/>
          </p:cNvPicPr>
          <p:nvPr/>
        </p:nvPicPr>
        <p:blipFill>
          <a:blip r:embed="rId3"/>
          <a:stretch>
            <a:fillRect/>
          </a:stretch>
        </p:blipFill>
        <p:spPr>
          <a:xfrm>
            <a:off x="9600764" y="5431274"/>
            <a:ext cx="5029636" cy="5029636"/>
          </a:xfrm>
          <a:prstGeom prst="rect">
            <a:avLst/>
          </a:prstGeom>
        </p:spPr>
      </p:pic>
    </p:spTree>
    <p:extLst>
      <p:ext uri="{BB962C8B-B14F-4D97-AF65-F5344CB8AC3E}">
        <p14:creationId xmlns:p14="http://schemas.microsoft.com/office/powerpoint/2010/main" val="110880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91440" y="-59692"/>
            <a:ext cx="14630400" cy="8229600"/>
          </a:xfrm>
          <a:prstGeom prst="rect">
            <a:avLst/>
          </a:prstGeom>
          <a:solidFill>
            <a:schemeClr val="bg2">
              <a:lumMod val="75000"/>
            </a:schemeClr>
          </a:solidFill>
          <a:ln/>
        </p:spPr>
        <p:txBody>
          <a:bodyPr/>
          <a:lstStyle/>
          <a:p>
            <a:endParaRPr lang="es-AR"/>
          </a:p>
        </p:txBody>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1837373"/>
            <a:ext cx="7477601" cy="1916430"/>
          </a:xfrm>
          <a:prstGeom prst="rect">
            <a:avLst/>
          </a:prstGeom>
          <a:noFill/>
          <a:ln/>
        </p:spPr>
        <p:txBody>
          <a:bodyPr wrap="square" rtlCol="0" anchor="t"/>
          <a:lstStyle/>
          <a:p>
            <a:pPr marL="0" indent="0">
              <a:lnSpc>
                <a:spcPts val="7545"/>
              </a:lnSpc>
              <a:buNone/>
            </a:pPr>
            <a:r>
              <a:rPr lang="en-US" sz="6036" b="1" kern="0" spc="-181" dirty="0">
                <a:solidFill>
                  <a:srgbClr val="FFFFFF"/>
                </a:solidFill>
                <a:latin typeface="Inter" pitchFamily="34" charset="0"/>
                <a:ea typeface="Inter" pitchFamily="34" charset="-122"/>
                <a:cs typeface="Inter" pitchFamily="34" charset="-120"/>
              </a:rPr>
              <a:t>Introducción a los Layouts con CSS</a:t>
            </a:r>
            <a:endParaRPr lang="en-US" sz="6036" dirty="0"/>
          </a:p>
        </p:txBody>
      </p:sp>
      <p:sp>
        <p:nvSpPr>
          <p:cNvPr id="6" name="Text 3"/>
          <p:cNvSpPr/>
          <p:nvPr/>
        </p:nvSpPr>
        <p:spPr>
          <a:xfrm>
            <a:off x="6869128" y="4055108"/>
            <a:ext cx="7477601" cy="2770942"/>
          </a:xfrm>
          <a:prstGeom prst="rect">
            <a:avLst/>
          </a:prstGeom>
          <a:noFill/>
          <a:ln/>
        </p:spPr>
        <p:txBody>
          <a:bodyPr wrap="square" rtlCol="0" anchor="t"/>
          <a:lstStyle/>
          <a:p>
            <a:pPr marL="0" indent="0" algn="just">
              <a:lnSpc>
                <a:spcPts val="2624"/>
              </a:lnSpc>
              <a:buNone/>
            </a:pPr>
            <a:r>
              <a:rPr lang="en-US" sz="3200" kern="0" spc="-35" dirty="0">
                <a:solidFill>
                  <a:srgbClr val="6600CC"/>
                </a:solidFill>
                <a:latin typeface="Inter" pitchFamily="34" charset="0"/>
                <a:ea typeface="Inter" pitchFamily="34" charset="-122"/>
                <a:cs typeface="Inter" pitchFamily="34" charset="-120"/>
              </a:rPr>
              <a:t>Layouts con CSS son la base fundamental para diseñar la </a:t>
            </a:r>
            <a:r>
              <a:rPr lang="en-US" sz="3200" b="1" kern="0" spc="-35" dirty="0">
                <a:solidFill>
                  <a:srgbClr val="6600CC"/>
                </a:solidFill>
                <a:latin typeface="Inter" pitchFamily="34" charset="0"/>
                <a:ea typeface="Inter" pitchFamily="34" charset="-122"/>
                <a:cs typeface="Inter" pitchFamily="34" charset="-120"/>
              </a:rPr>
              <a:t>estructura visual </a:t>
            </a:r>
            <a:r>
              <a:rPr lang="en-US" sz="3200" kern="0" spc="-35" dirty="0">
                <a:solidFill>
                  <a:srgbClr val="6600CC"/>
                </a:solidFill>
                <a:latin typeface="Inter" pitchFamily="34" charset="0"/>
                <a:ea typeface="Inter" pitchFamily="34" charset="-122"/>
                <a:cs typeface="Inter" pitchFamily="34" charset="-120"/>
              </a:rPr>
              <a:t>de una página web. En esta presentación, exploraremos los conceptos clave de los sistemas de layout más populares: </a:t>
            </a:r>
            <a:r>
              <a:rPr lang="en-US" sz="3600" b="1" kern="0" spc="-35" dirty="0">
                <a:solidFill>
                  <a:srgbClr val="6600CC"/>
                </a:solidFill>
                <a:latin typeface="Inter" pitchFamily="34" charset="0"/>
                <a:ea typeface="Inter" pitchFamily="34" charset="-122"/>
                <a:cs typeface="Inter" pitchFamily="34" charset="-120"/>
              </a:rPr>
              <a:t>Flexbox y Grid</a:t>
            </a:r>
            <a:r>
              <a:rPr lang="en-US" sz="3200" kern="0" spc="-35" dirty="0">
                <a:solidFill>
                  <a:srgbClr val="6600CC"/>
                </a:solidFill>
                <a:latin typeface="Inter" pitchFamily="34" charset="0"/>
                <a:ea typeface="Inter" pitchFamily="34" charset="-122"/>
                <a:cs typeface="Inter" pitchFamily="34" charset="-120"/>
              </a:rPr>
              <a:t>. Aprenderemos sus objetivos, </a:t>
            </a:r>
            <a:r>
              <a:rPr lang="en-US" sz="3200" kern="0" spc="-35" dirty="0" err="1">
                <a:solidFill>
                  <a:srgbClr val="6600CC"/>
                </a:solidFill>
                <a:latin typeface="Inter" pitchFamily="34" charset="0"/>
                <a:ea typeface="Inter" pitchFamily="34" charset="-122"/>
                <a:cs typeface="Inter" pitchFamily="34" charset="-120"/>
              </a:rPr>
              <a:t>características</a:t>
            </a:r>
            <a:r>
              <a:rPr lang="en-US" sz="3200" kern="0" spc="-35" dirty="0">
                <a:solidFill>
                  <a:srgbClr val="6600CC"/>
                </a:solidFill>
                <a:latin typeface="Inter" pitchFamily="34" charset="0"/>
                <a:ea typeface="Inter" pitchFamily="34" charset="-122"/>
                <a:cs typeface="Inter" pitchFamily="34" charset="-120"/>
              </a:rPr>
              <a:t> y cómo aplicarlos en ejemplos prácticos.</a:t>
            </a:r>
            <a:endParaRPr lang="en-US" sz="3200" dirty="0">
              <a:solidFill>
                <a:srgbClr val="6600CC"/>
              </a:solidFill>
            </a:endParaRPr>
          </a:p>
        </p:txBody>
      </p:sp>
      <p:sp>
        <p:nvSpPr>
          <p:cNvPr id="7" name="Shape 4"/>
          <p:cNvSpPr/>
          <p:nvPr/>
        </p:nvSpPr>
        <p:spPr>
          <a:xfrm>
            <a:off x="6319599" y="6019919"/>
            <a:ext cx="355402" cy="355402"/>
          </a:xfrm>
          <a:prstGeom prst="roundRect">
            <a:avLst>
              <a:gd name="adj" fmla="val 25726039"/>
            </a:avLst>
          </a:prstGeom>
          <a:noFill/>
          <a:ln w="7620">
            <a:solidFill>
              <a:srgbClr val="FFFFFF"/>
            </a:solidFill>
            <a:prstDash val="solid"/>
          </a:ln>
        </p:spPr>
        <p:txBody>
          <a:bodyPr/>
          <a:lstStyle/>
          <a:p>
            <a:endParaRPr lang="es-AR"/>
          </a:p>
        </p:txBody>
      </p:sp>
      <p:pic>
        <p:nvPicPr>
          <p:cNvPr id="10" name="Image 2"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11" name="Imagen 10">
            <a:extLst>
              <a:ext uri="{FF2B5EF4-FFF2-40B4-BE49-F238E27FC236}">
                <a16:creationId xmlns:a16="http://schemas.microsoft.com/office/drawing/2014/main" id="{57D84240-D713-B8A4-49F5-CA1D2FE047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6539" y="5294209"/>
            <a:ext cx="5029403" cy="502940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3ADFCB35-CFB3-4153-BBAE-D9209224AF5B}"/>
              </a:ext>
            </a:extLst>
          </p:cNvPr>
          <p:cNvSpPr txBox="1"/>
          <p:nvPr/>
        </p:nvSpPr>
        <p:spPr>
          <a:xfrm>
            <a:off x="619932" y="1524693"/>
            <a:ext cx="5067946" cy="6740307"/>
          </a:xfrm>
          <a:prstGeom prst="rect">
            <a:avLst/>
          </a:prstGeom>
          <a:solidFill>
            <a:schemeClr val="tx1">
              <a:lumMod val="75000"/>
              <a:lumOff val="25000"/>
            </a:schemeClr>
          </a:solidFill>
        </p:spPr>
        <p:txBody>
          <a:bodyPr wrap="square">
            <a:spAutoFit/>
          </a:bodyPr>
          <a:lstStyle/>
          <a:p>
            <a:r>
              <a:rPr lang="es-AR" sz="3600" dirty="0">
                <a:solidFill>
                  <a:schemeClr val="bg1"/>
                </a:solidFill>
              </a:rPr>
              <a:t>.container {</a:t>
            </a:r>
          </a:p>
          <a:p>
            <a:r>
              <a:rPr lang="es-AR" sz="3600" dirty="0">
                <a:solidFill>
                  <a:schemeClr val="bg1"/>
                </a:solidFill>
              </a:rPr>
              <a:t>  </a:t>
            </a:r>
            <a:r>
              <a:rPr lang="es-AR" sz="3600" dirty="0" err="1">
                <a:solidFill>
                  <a:schemeClr val="bg1"/>
                </a:solidFill>
              </a:rPr>
              <a:t>display</a:t>
            </a:r>
            <a:r>
              <a:rPr lang="es-AR" sz="3600" dirty="0">
                <a:solidFill>
                  <a:schemeClr val="bg1"/>
                </a:solidFill>
              </a:rPr>
              <a:t>: </a:t>
            </a:r>
            <a:r>
              <a:rPr lang="es-AR" sz="3600" dirty="0" err="1">
                <a:solidFill>
                  <a:schemeClr val="bg1"/>
                </a:solidFill>
              </a:rPr>
              <a:t>flex</a:t>
            </a:r>
            <a:r>
              <a:rPr lang="es-AR" sz="3600" dirty="0">
                <a:solidFill>
                  <a:schemeClr val="bg1"/>
                </a:solidFill>
              </a:rPr>
              <a:t>;</a:t>
            </a:r>
          </a:p>
          <a:p>
            <a:r>
              <a:rPr lang="es-AR" sz="3600" dirty="0">
                <a:solidFill>
                  <a:schemeClr val="bg1"/>
                </a:solidFill>
              </a:rPr>
              <a:t>  </a:t>
            </a:r>
            <a:r>
              <a:rPr lang="es-AR" sz="3600" dirty="0" err="1">
                <a:solidFill>
                  <a:schemeClr val="bg1"/>
                </a:solidFill>
              </a:rPr>
              <a:t>flex-wrap</a:t>
            </a:r>
            <a:r>
              <a:rPr lang="es-AR" sz="3600" dirty="0">
                <a:solidFill>
                  <a:schemeClr val="bg1"/>
                </a:solidFill>
              </a:rPr>
              <a:t>: </a:t>
            </a:r>
            <a:r>
              <a:rPr lang="es-AR" sz="3600" dirty="0" err="1">
                <a:solidFill>
                  <a:schemeClr val="bg1"/>
                </a:solidFill>
              </a:rPr>
              <a:t>wrap</a:t>
            </a:r>
            <a:r>
              <a:rPr lang="es-AR" sz="3600" dirty="0">
                <a:solidFill>
                  <a:schemeClr val="bg1"/>
                </a:solidFill>
              </a:rPr>
              <a:t>;</a:t>
            </a:r>
          </a:p>
          <a:p>
            <a:r>
              <a:rPr lang="es-AR" sz="3600" dirty="0">
                <a:solidFill>
                  <a:schemeClr val="bg1"/>
                </a:solidFill>
              </a:rPr>
              <a:t>  </a:t>
            </a:r>
            <a:r>
              <a:rPr lang="es-AR" sz="3600" dirty="0" err="1">
                <a:solidFill>
                  <a:schemeClr val="bg1"/>
                </a:solidFill>
              </a:rPr>
              <a:t>background</a:t>
            </a:r>
            <a:r>
              <a:rPr lang="es-AR" sz="3600" dirty="0">
                <a:solidFill>
                  <a:schemeClr val="bg1"/>
                </a:solidFill>
              </a:rPr>
              <a:t>: </a:t>
            </a:r>
            <a:r>
              <a:rPr lang="es-AR" sz="3600" dirty="0" err="1">
                <a:solidFill>
                  <a:schemeClr val="bg1"/>
                </a:solidFill>
              </a:rPr>
              <a:t>steelblue</a:t>
            </a:r>
            <a:r>
              <a:rPr lang="es-AR" sz="3600" dirty="0">
                <a:solidFill>
                  <a:schemeClr val="bg1"/>
                </a:solidFill>
              </a:rPr>
              <a:t>;</a:t>
            </a:r>
          </a:p>
          <a:p>
            <a:r>
              <a:rPr lang="es-AR" sz="3600" dirty="0">
                <a:solidFill>
                  <a:schemeClr val="bg1"/>
                </a:solidFill>
              </a:rPr>
              <a:t>  </a:t>
            </a:r>
            <a:r>
              <a:rPr lang="es-AR" sz="3600" dirty="0" err="1">
                <a:solidFill>
                  <a:schemeClr val="bg1"/>
                </a:solidFill>
              </a:rPr>
              <a:t>width</a:t>
            </a:r>
            <a:r>
              <a:rPr lang="es-AR" sz="3600" dirty="0">
                <a:solidFill>
                  <a:schemeClr val="bg1"/>
                </a:solidFill>
              </a:rPr>
              <a:t>: 200px;</a:t>
            </a:r>
          </a:p>
          <a:p>
            <a:r>
              <a:rPr lang="es-AR" sz="3600" dirty="0">
                <a:solidFill>
                  <a:schemeClr val="bg1"/>
                </a:solidFill>
              </a:rPr>
              <a:t>}</a:t>
            </a:r>
          </a:p>
          <a:p>
            <a:endParaRPr lang="es-AR" sz="3600" dirty="0">
              <a:solidFill>
                <a:schemeClr val="bg1"/>
              </a:solidFill>
            </a:endParaRPr>
          </a:p>
          <a:p>
            <a:r>
              <a:rPr lang="es-AR" sz="3600" dirty="0">
                <a:solidFill>
                  <a:schemeClr val="bg1"/>
                </a:solidFill>
              </a:rPr>
              <a:t>.</a:t>
            </a:r>
            <a:r>
              <a:rPr lang="es-AR" sz="3600" dirty="0" err="1">
                <a:solidFill>
                  <a:schemeClr val="bg1"/>
                </a:solidFill>
              </a:rPr>
              <a:t>item</a:t>
            </a:r>
            <a:r>
              <a:rPr lang="es-AR" sz="3600" dirty="0">
                <a:solidFill>
                  <a:schemeClr val="bg1"/>
                </a:solidFill>
              </a:rPr>
              <a:t> {</a:t>
            </a:r>
          </a:p>
          <a:p>
            <a:r>
              <a:rPr lang="es-AR" sz="3600" dirty="0">
                <a:solidFill>
                  <a:schemeClr val="bg1"/>
                </a:solidFill>
              </a:rPr>
              <a:t>  </a:t>
            </a:r>
            <a:r>
              <a:rPr lang="es-AR" sz="3600" dirty="0" err="1">
                <a:solidFill>
                  <a:schemeClr val="bg1"/>
                </a:solidFill>
              </a:rPr>
              <a:t>background</a:t>
            </a:r>
            <a:r>
              <a:rPr lang="es-AR" sz="3600" dirty="0">
                <a:solidFill>
                  <a:schemeClr val="bg1"/>
                </a:solidFill>
              </a:rPr>
              <a:t>: grey;</a:t>
            </a:r>
          </a:p>
          <a:p>
            <a:r>
              <a:rPr lang="es-AR" sz="3600" dirty="0">
                <a:solidFill>
                  <a:schemeClr val="bg1"/>
                </a:solidFill>
              </a:rPr>
              <a:t>  </a:t>
            </a:r>
            <a:r>
              <a:rPr lang="es-AR" sz="3600" dirty="0" err="1">
                <a:solidFill>
                  <a:schemeClr val="bg1"/>
                </a:solidFill>
              </a:rPr>
              <a:t>width</a:t>
            </a:r>
            <a:r>
              <a:rPr lang="es-AR" sz="3600" dirty="0">
                <a:solidFill>
                  <a:schemeClr val="bg1"/>
                </a:solidFill>
              </a:rPr>
              <a:t>: 50%;</a:t>
            </a:r>
          </a:p>
          <a:p>
            <a:r>
              <a:rPr lang="es-AR" sz="3600" dirty="0">
                <a:solidFill>
                  <a:schemeClr val="bg1"/>
                </a:solidFill>
              </a:rPr>
              <a:t>}</a:t>
            </a:r>
          </a:p>
          <a:p>
            <a:endParaRPr lang="es-AR" sz="3600" dirty="0">
              <a:solidFill>
                <a:schemeClr val="bg1"/>
              </a:solidFill>
            </a:endParaRPr>
          </a:p>
        </p:txBody>
      </p:sp>
      <p:sp>
        <p:nvSpPr>
          <p:cNvPr id="5" name="CuadroTexto 4">
            <a:extLst>
              <a:ext uri="{FF2B5EF4-FFF2-40B4-BE49-F238E27FC236}">
                <a16:creationId xmlns:a16="http://schemas.microsoft.com/office/drawing/2014/main" id="{221613DD-AC97-0ECF-3B81-6D6E4546EF6B}"/>
              </a:ext>
            </a:extLst>
          </p:cNvPr>
          <p:cNvSpPr txBox="1"/>
          <p:nvPr/>
        </p:nvSpPr>
        <p:spPr>
          <a:xfrm>
            <a:off x="1518834" y="351206"/>
            <a:ext cx="4664990" cy="707886"/>
          </a:xfrm>
          <a:prstGeom prst="rect">
            <a:avLst/>
          </a:prstGeom>
          <a:solidFill>
            <a:srgbClr val="6600CC"/>
          </a:solidFill>
        </p:spPr>
        <p:txBody>
          <a:bodyPr wrap="square" rtlCol="0">
            <a:spAutoFit/>
          </a:bodyPr>
          <a:lstStyle/>
          <a:p>
            <a:r>
              <a:rPr lang="es-AR" sz="4000" dirty="0">
                <a:solidFill>
                  <a:schemeClr val="bg1"/>
                </a:solidFill>
                <a:highlight>
                  <a:srgbClr val="6600CC"/>
                </a:highlight>
                <a:latin typeface="Aptos" panose="020B0004020202020204" pitchFamily="34" charset="0"/>
              </a:rPr>
              <a:t>Ejemplo</a:t>
            </a:r>
          </a:p>
        </p:txBody>
      </p:sp>
      <p:sp>
        <p:nvSpPr>
          <p:cNvPr id="6" name="CuadroTexto 5">
            <a:extLst>
              <a:ext uri="{FF2B5EF4-FFF2-40B4-BE49-F238E27FC236}">
                <a16:creationId xmlns:a16="http://schemas.microsoft.com/office/drawing/2014/main" id="{3A16C413-1182-E4C1-7B4F-A41637184D50}"/>
              </a:ext>
            </a:extLst>
          </p:cNvPr>
          <p:cNvSpPr txBox="1"/>
          <p:nvPr/>
        </p:nvSpPr>
        <p:spPr>
          <a:xfrm>
            <a:off x="6408551" y="1489293"/>
            <a:ext cx="5067946" cy="6740307"/>
          </a:xfrm>
          <a:prstGeom prst="rect">
            <a:avLst/>
          </a:prstGeom>
          <a:solidFill>
            <a:schemeClr val="tx1">
              <a:lumMod val="75000"/>
              <a:lumOff val="25000"/>
            </a:schemeClr>
          </a:solidFill>
        </p:spPr>
        <p:txBody>
          <a:bodyPr wrap="square">
            <a:spAutoFit/>
          </a:bodyPr>
          <a:lstStyle/>
          <a:p>
            <a:r>
              <a:rPr lang="es-AR" sz="3600" dirty="0">
                <a:solidFill>
                  <a:schemeClr val="bg1"/>
                </a:solidFill>
              </a:rPr>
              <a:t>.container {</a:t>
            </a:r>
          </a:p>
          <a:p>
            <a:r>
              <a:rPr lang="es-AR" sz="3600" dirty="0">
                <a:solidFill>
                  <a:schemeClr val="bg1"/>
                </a:solidFill>
              </a:rPr>
              <a:t>  </a:t>
            </a:r>
            <a:r>
              <a:rPr lang="es-AR" sz="3600" dirty="0" err="1">
                <a:solidFill>
                  <a:schemeClr val="bg1"/>
                </a:solidFill>
              </a:rPr>
              <a:t>display</a:t>
            </a:r>
            <a:r>
              <a:rPr lang="es-AR" sz="3600" dirty="0">
                <a:solidFill>
                  <a:schemeClr val="bg1"/>
                </a:solidFill>
              </a:rPr>
              <a:t>: </a:t>
            </a:r>
            <a:r>
              <a:rPr lang="es-AR" sz="3600" dirty="0" err="1">
                <a:solidFill>
                  <a:schemeClr val="bg1"/>
                </a:solidFill>
              </a:rPr>
              <a:t>flex</a:t>
            </a:r>
            <a:r>
              <a:rPr lang="es-AR" sz="3600" dirty="0">
                <a:solidFill>
                  <a:schemeClr val="bg1"/>
                </a:solidFill>
              </a:rPr>
              <a:t>;</a:t>
            </a:r>
          </a:p>
          <a:p>
            <a:r>
              <a:rPr lang="es-AR" sz="3600" dirty="0">
                <a:solidFill>
                  <a:schemeClr val="bg1"/>
                </a:solidFill>
              </a:rPr>
              <a:t>  </a:t>
            </a:r>
            <a:r>
              <a:rPr lang="es-AR" sz="3600" dirty="0" err="1">
                <a:solidFill>
                  <a:schemeClr val="bg1"/>
                </a:solidFill>
              </a:rPr>
              <a:t>flex-wrap</a:t>
            </a:r>
            <a:r>
              <a:rPr lang="es-AR" sz="3600" dirty="0">
                <a:solidFill>
                  <a:schemeClr val="bg1"/>
                </a:solidFill>
              </a:rPr>
              <a:t>: </a:t>
            </a:r>
            <a:r>
              <a:rPr lang="es-AR" sz="3600" dirty="0" err="1">
                <a:solidFill>
                  <a:schemeClr val="bg1"/>
                </a:solidFill>
              </a:rPr>
              <a:t>wrap</a:t>
            </a:r>
            <a:r>
              <a:rPr lang="es-AR" sz="3600" dirty="0">
                <a:solidFill>
                  <a:schemeClr val="bg1"/>
                </a:solidFill>
              </a:rPr>
              <a:t>;</a:t>
            </a:r>
          </a:p>
          <a:p>
            <a:r>
              <a:rPr lang="es-AR" sz="3600" dirty="0">
                <a:solidFill>
                  <a:schemeClr val="bg1"/>
                </a:solidFill>
              </a:rPr>
              <a:t>  </a:t>
            </a:r>
            <a:r>
              <a:rPr lang="es-AR" sz="3600" dirty="0" err="1">
                <a:solidFill>
                  <a:schemeClr val="bg1"/>
                </a:solidFill>
              </a:rPr>
              <a:t>background</a:t>
            </a:r>
            <a:r>
              <a:rPr lang="es-AR" sz="3600" dirty="0">
                <a:solidFill>
                  <a:schemeClr val="bg1"/>
                </a:solidFill>
              </a:rPr>
              <a:t>: </a:t>
            </a:r>
            <a:r>
              <a:rPr lang="es-AR" sz="3600" dirty="0" err="1">
                <a:solidFill>
                  <a:schemeClr val="bg1"/>
                </a:solidFill>
              </a:rPr>
              <a:t>steelblue</a:t>
            </a:r>
            <a:r>
              <a:rPr lang="es-AR" sz="3600" dirty="0">
                <a:solidFill>
                  <a:schemeClr val="bg1"/>
                </a:solidFill>
              </a:rPr>
              <a:t>;</a:t>
            </a:r>
          </a:p>
          <a:p>
            <a:r>
              <a:rPr lang="es-AR" sz="3600" dirty="0">
                <a:solidFill>
                  <a:schemeClr val="bg1"/>
                </a:solidFill>
              </a:rPr>
              <a:t>  </a:t>
            </a:r>
            <a:r>
              <a:rPr lang="es-AR" sz="3600" dirty="0" err="1">
                <a:solidFill>
                  <a:schemeClr val="bg1"/>
                </a:solidFill>
              </a:rPr>
              <a:t>width</a:t>
            </a:r>
            <a:r>
              <a:rPr lang="es-AR" sz="3600" dirty="0">
                <a:solidFill>
                  <a:schemeClr val="bg1"/>
                </a:solidFill>
              </a:rPr>
              <a:t>: 200px;</a:t>
            </a:r>
          </a:p>
          <a:p>
            <a:r>
              <a:rPr lang="es-AR" sz="3600" dirty="0">
                <a:solidFill>
                  <a:schemeClr val="bg1"/>
                </a:solidFill>
              </a:rPr>
              <a:t>}</a:t>
            </a:r>
          </a:p>
          <a:p>
            <a:endParaRPr lang="es-AR" sz="3600" dirty="0">
              <a:solidFill>
                <a:schemeClr val="bg1"/>
              </a:solidFill>
            </a:endParaRPr>
          </a:p>
          <a:p>
            <a:r>
              <a:rPr lang="es-AR" sz="3600" dirty="0">
                <a:solidFill>
                  <a:schemeClr val="bg1"/>
                </a:solidFill>
              </a:rPr>
              <a:t>.</a:t>
            </a:r>
            <a:r>
              <a:rPr lang="es-AR" sz="3600" dirty="0" err="1">
                <a:solidFill>
                  <a:schemeClr val="bg1"/>
                </a:solidFill>
              </a:rPr>
              <a:t>item</a:t>
            </a:r>
            <a:r>
              <a:rPr lang="es-AR" sz="3600" dirty="0">
                <a:solidFill>
                  <a:schemeClr val="bg1"/>
                </a:solidFill>
              </a:rPr>
              <a:t> {</a:t>
            </a:r>
          </a:p>
          <a:p>
            <a:r>
              <a:rPr lang="es-AR" sz="3600" dirty="0">
                <a:solidFill>
                  <a:schemeClr val="bg1"/>
                </a:solidFill>
              </a:rPr>
              <a:t>  </a:t>
            </a:r>
            <a:r>
              <a:rPr lang="es-AR" sz="3600" dirty="0" err="1">
                <a:solidFill>
                  <a:schemeClr val="bg1"/>
                </a:solidFill>
              </a:rPr>
              <a:t>background</a:t>
            </a:r>
            <a:r>
              <a:rPr lang="es-AR" sz="3600" dirty="0">
                <a:solidFill>
                  <a:schemeClr val="bg1"/>
                </a:solidFill>
              </a:rPr>
              <a:t>: grey;</a:t>
            </a:r>
          </a:p>
          <a:p>
            <a:r>
              <a:rPr lang="es-AR" sz="3600" dirty="0">
                <a:solidFill>
                  <a:schemeClr val="bg1"/>
                </a:solidFill>
              </a:rPr>
              <a:t>  </a:t>
            </a:r>
            <a:r>
              <a:rPr lang="es-AR" sz="3600" dirty="0" err="1">
                <a:solidFill>
                  <a:schemeClr val="bg1"/>
                </a:solidFill>
              </a:rPr>
              <a:t>width</a:t>
            </a:r>
            <a:r>
              <a:rPr lang="es-AR" sz="3600" dirty="0">
                <a:solidFill>
                  <a:schemeClr val="bg1"/>
                </a:solidFill>
              </a:rPr>
              <a:t>: 50%;</a:t>
            </a:r>
          </a:p>
          <a:p>
            <a:r>
              <a:rPr lang="es-AR" sz="3600" dirty="0">
                <a:solidFill>
                  <a:schemeClr val="bg1"/>
                </a:solidFill>
              </a:rPr>
              <a:t>}</a:t>
            </a:r>
          </a:p>
          <a:p>
            <a:endParaRPr lang="es-AR" sz="3600" dirty="0">
              <a:solidFill>
                <a:schemeClr val="bg1"/>
              </a:solidFill>
            </a:endParaRPr>
          </a:p>
        </p:txBody>
      </p:sp>
      <p:pic>
        <p:nvPicPr>
          <p:cNvPr id="7" name="Imagen 6">
            <a:extLst>
              <a:ext uri="{FF2B5EF4-FFF2-40B4-BE49-F238E27FC236}">
                <a16:creationId xmlns:a16="http://schemas.microsoft.com/office/drawing/2014/main" id="{9B1F0545-1934-D602-4E8E-20B832700079}"/>
              </a:ext>
            </a:extLst>
          </p:cNvPr>
          <p:cNvPicPr>
            <a:picLocks noChangeAspect="1"/>
          </p:cNvPicPr>
          <p:nvPr/>
        </p:nvPicPr>
        <p:blipFill>
          <a:blip r:embed="rId2"/>
          <a:stretch>
            <a:fillRect/>
          </a:stretch>
        </p:blipFill>
        <p:spPr>
          <a:xfrm>
            <a:off x="9600764" y="5431274"/>
            <a:ext cx="5029636" cy="5029636"/>
          </a:xfrm>
          <a:prstGeom prst="rect">
            <a:avLst/>
          </a:prstGeom>
        </p:spPr>
      </p:pic>
    </p:spTree>
    <p:extLst>
      <p:ext uri="{BB962C8B-B14F-4D97-AF65-F5344CB8AC3E}">
        <p14:creationId xmlns:p14="http://schemas.microsoft.com/office/powerpoint/2010/main" val="1524823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0"/>
            <a:ext cx="14630400" cy="8229600"/>
          </a:xfrm>
          <a:prstGeom prst="rect">
            <a:avLst/>
          </a:prstGeom>
          <a:solidFill>
            <a:schemeClr val="bg2">
              <a:lumMod val="75000"/>
            </a:schemeClr>
          </a:solidFill>
          <a:ln/>
        </p:spPr>
        <p:txBody>
          <a:bodyPr/>
          <a:lstStyle/>
          <a:p>
            <a:endParaRPr lang="es-AR"/>
          </a:p>
        </p:txBody>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1847849" y="640317"/>
            <a:ext cx="7499271" cy="694373"/>
          </a:xfrm>
          <a:prstGeom prst="rect">
            <a:avLst/>
          </a:prstGeom>
          <a:noFill/>
          <a:ln/>
        </p:spPr>
        <p:txBody>
          <a:bodyPr wrap="none" rtlCol="0" anchor="t"/>
          <a:lstStyle/>
          <a:p>
            <a:pPr marL="0" indent="0">
              <a:lnSpc>
                <a:spcPts val="5468"/>
              </a:lnSpc>
              <a:buNone/>
            </a:pPr>
            <a:r>
              <a:rPr lang="en-US" sz="6000" b="1" kern="0" spc="-131" dirty="0">
                <a:solidFill>
                  <a:srgbClr val="FFFFFF"/>
                </a:solidFill>
                <a:latin typeface="Inter" pitchFamily="34" charset="0"/>
                <a:ea typeface="Inter" pitchFamily="34" charset="-122"/>
                <a:cs typeface="Inter" pitchFamily="34" charset="-120"/>
              </a:rPr>
              <a:t>Conclusión y próximos pasos</a:t>
            </a:r>
            <a:endParaRPr lang="en-US" sz="6000" dirty="0"/>
          </a:p>
        </p:txBody>
      </p:sp>
      <p:sp>
        <p:nvSpPr>
          <p:cNvPr id="6" name="Shape 3"/>
          <p:cNvSpPr/>
          <p:nvPr/>
        </p:nvSpPr>
        <p:spPr>
          <a:xfrm>
            <a:off x="825580" y="3077647"/>
            <a:ext cx="4542115" cy="1606510"/>
          </a:xfrm>
          <a:prstGeom prst="roundRect">
            <a:avLst>
              <a:gd name="adj" fmla="val 6224"/>
            </a:avLst>
          </a:prstGeom>
          <a:solidFill>
            <a:srgbClr val="110080"/>
          </a:solidFill>
          <a:ln w="7620">
            <a:solidFill>
              <a:srgbClr val="2A1999"/>
            </a:solidFill>
            <a:prstDash val="solid"/>
          </a:ln>
        </p:spPr>
        <p:txBody>
          <a:bodyPr/>
          <a:lstStyle/>
          <a:p>
            <a:endParaRPr lang="es-AR"/>
          </a:p>
        </p:txBody>
      </p:sp>
      <p:sp>
        <p:nvSpPr>
          <p:cNvPr id="7" name="Text 4"/>
          <p:cNvSpPr/>
          <p:nvPr/>
        </p:nvSpPr>
        <p:spPr>
          <a:xfrm>
            <a:off x="1062990" y="3171887"/>
            <a:ext cx="277749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Flexbox vs. Grid</a:t>
            </a:r>
            <a:endParaRPr lang="en-US" sz="2187" dirty="0"/>
          </a:p>
        </p:txBody>
      </p:sp>
      <p:sp>
        <p:nvSpPr>
          <p:cNvPr id="8" name="Text 5"/>
          <p:cNvSpPr/>
          <p:nvPr/>
        </p:nvSpPr>
        <p:spPr>
          <a:xfrm>
            <a:off x="1062990" y="3657962"/>
            <a:ext cx="4082534" cy="666512"/>
          </a:xfrm>
          <a:prstGeom prst="rect">
            <a:avLst/>
          </a:prstGeom>
          <a:noFill/>
          <a:ln/>
        </p:spPr>
        <p:txBody>
          <a:bodyPr wrap="square" rtlCol="0" anchor="t"/>
          <a:lstStyle/>
          <a:p>
            <a:pPr marL="0" indent="0">
              <a:lnSpc>
                <a:spcPts val="2624"/>
              </a:lnSpc>
              <a:buNone/>
            </a:pPr>
            <a:r>
              <a:rPr lang="en-US" sz="1750" kern="0" spc="-35" dirty="0">
                <a:solidFill>
                  <a:srgbClr val="E5E0DF"/>
                </a:solidFill>
                <a:latin typeface="Inter" pitchFamily="34" charset="0"/>
                <a:ea typeface="Inter" pitchFamily="34" charset="-122"/>
                <a:cs typeface="Inter" pitchFamily="34" charset="-120"/>
              </a:rPr>
              <a:t>Conocer las diferencias, fortalezas y casos de uso de cada sistema de layout.</a:t>
            </a:r>
            <a:endParaRPr lang="en-US" sz="1750" dirty="0"/>
          </a:p>
        </p:txBody>
      </p:sp>
      <p:sp>
        <p:nvSpPr>
          <p:cNvPr id="9" name="Shape 6"/>
          <p:cNvSpPr/>
          <p:nvPr/>
        </p:nvSpPr>
        <p:spPr>
          <a:xfrm>
            <a:off x="5597485" y="3077647"/>
            <a:ext cx="4542115" cy="1606510"/>
          </a:xfrm>
          <a:prstGeom prst="roundRect">
            <a:avLst>
              <a:gd name="adj" fmla="val 6224"/>
            </a:avLst>
          </a:prstGeom>
          <a:solidFill>
            <a:srgbClr val="110080"/>
          </a:solidFill>
          <a:ln w="7620">
            <a:solidFill>
              <a:srgbClr val="2A1999"/>
            </a:solidFill>
            <a:prstDash val="solid"/>
          </a:ln>
        </p:spPr>
        <p:txBody>
          <a:bodyPr/>
          <a:lstStyle/>
          <a:p>
            <a:endParaRPr lang="es-AR"/>
          </a:p>
        </p:txBody>
      </p:sp>
      <p:sp>
        <p:nvSpPr>
          <p:cNvPr id="10" name="Text 7"/>
          <p:cNvSpPr/>
          <p:nvPr/>
        </p:nvSpPr>
        <p:spPr>
          <a:xfrm>
            <a:off x="5827276" y="3307437"/>
            <a:ext cx="277749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Próximos pasos</a:t>
            </a:r>
            <a:endParaRPr lang="en-US" sz="2187" dirty="0"/>
          </a:p>
        </p:txBody>
      </p:sp>
      <p:sp>
        <p:nvSpPr>
          <p:cNvPr id="11" name="Text 8"/>
          <p:cNvSpPr/>
          <p:nvPr/>
        </p:nvSpPr>
        <p:spPr>
          <a:xfrm>
            <a:off x="5827276" y="3787854"/>
            <a:ext cx="4082534" cy="666512"/>
          </a:xfrm>
          <a:prstGeom prst="rect">
            <a:avLst/>
          </a:prstGeom>
          <a:noFill/>
          <a:ln/>
        </p:spPr>
        <p:txBody>
          <a:bodyPr wrap="square" rtlCol="0" anchor="t"/>
          <a:lstStyle/>
          <a:p>
            <a:pPr marL="0" indent="0">
              <a:lnSpc>
                <a:spcPts val="2624"/>
              </a:lnSpc>
              <a:buNone/>
            </a:pPr>
            <a:r>
              <a:rPr lang="en-US" sz="1750" kern="0" spc="-35" dirty="0">
                <a:solidFill>
                  <a:srgbClr val="E5E0DF"/>
                </a:solidFill>
                <a:latin typeface="Inter" pitchFamily="34" charset="0"/>
                <a:ea typeface="Inter" pitchFamily="34" charset="-122"/>
                <a:cs typeface="Inter" pitchFamily="34" charset="-120"/>
              </a:rPr>
              <a:t>Practicar, experimentar y profundizar en el dominio de Flexbox y Grid.</a:t>
            </a:r>
            <a:endParaRPr lang="en-US" sz="1750" dirty="0"/>
          </a:p>
        </p:txBody>
      </p:sp>
      <p:sp>
        <p:nvSpPr>
          <p:cNvPr id="12" name="Shape 9"/>
          <p:cNvSpPr/>
          <p:nvPr/>
        </p:nvSpPr>
        <p:spPr>
          <a:xfrm>
            <a:off x="833199" y="4906328"/>
            <a:ext cx="9306401" cy="1273254"/>
          </a:xfrm>
          <a:prstGeom prst="roundRect">
            <a:avLst>
              <a:gd name="adj" fmla="val 7853"/>
            </a:avLst>
          </a:prstGeom>
          <a:solidFill>
            <a:srgbClr val="110080"/>
          </a:solidFill>
          <a:ln w="7620">
            <a:solidFill>
              <a:srgbClr val="2A1999"/>
            </a:solidFill>
            <a:prstDash val="solid"/>
          </a:ln>
        </p:spPr>
        <p:txBody>
          <a:bodyPr/>
          <a:lstStyle/>
          <a:p>
            <a:endParaRPr lang="es-AR"/>
          </a:p>
        </p:txBody>
      </p:sp>
      <p:sp>
        <p:nvSpPr>
          <p:cNvPr id="13" name="Text 10"/>
          <p:cNvSpPr/>
          <p:nvPr/>
        </p:nvSpPr>
        <p:spPr>
          <a:xfrm>
            <a:off x="1062990" y="5136118"/>
            <a:ext cx="3204448"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Recursos recomendados</a:t>
            </a:r>
            <a:endParaRPr lang="en-US" sz="2187" dirty="0"/>
          </a:p>
        </p:txBody>
      </p:sp>
      <p:sp>
        <p:nvSpPr>
          <p:cNvPr id="14" name="Text 11"/>
          <p:cNvSpPr/>
          <p:nvPr/>
        </p:nvSpPr>
        <p:spPr>
          <a:xfrm>
            <a:off x="1062990" y="5616535"/>
            <a:ext cx="8846820" cy="333256"/>
          </a:xfrm>
          <a:prstGeom prst="rect">
            <a:avLst/>
          </a:prstGeom>
          <a:noFill/>
          <a:ln/>
        </p:spPr>
        <p:txBody>
          <a:bodyPr wrap="none" rtlCol="0" anchor="t"/>
          <a:lstStyle/>
          <a:p>
            <a:pPr marL="0" indent="0">
              <a:lnSpc>
                <a:spcPts val="2624"/>
              </a:lnSpc>
              <a:buNone/>
            </a:pPr>
            <a:r>
              <a:rPr lang="en-US" sz="1750" kern="0" spc="-35" dirty="0" err="1">
                <a:solidFill>
                  <a:srgbClr val="E5E0DF"/>
                </a:solidFill>
                <a:latin typeface="Inter" pitchFamily="34" charset="0"/>
                <a:ea typeface="Inter" pitchFamily="34" charset="-122"/>
                <a:cs typeface="Inter" pitchFamily="34" charset="-120"/>
              </a:rPr>
              <a:t>Páginas</a:t>
            </a:r>
            <a:r>
              <a:rPr lang="en-US" sz="1750" kern="0" spc="-35" dirty="0">
                <a:solidFill>
                  <a:srgbClr val="E5E0DF"/>
                </a:solidFill>
                <a:latin typeface="Inter" pitchFamily="34" charset="0"/>
                <a:ea typeface="Inter" pitchFamily="34" charset="-122"/>
                <a:cs typeface="Inter" pitchFamily="34" charset="-120"/>
              </a:rPr>
              <a:t> </a:t>
            </a:r>
            <a:r>
              <a:rPr lang="en-US" sz="1750" kern="0" spc="-35" dirty="0" err="1">
                <a:solidFill>
                  <a:srgbClr val="E5E0DF"/>
                </a:solidFill>
                <a:latin typeface="Inter" pitchFamily="34" charset="0"/>
                <a:ea typeface="Inter" pitchFamily="34" charset="-122"/>
                <a:cs typeface="Inter" pitchFamily="34" charset="-120"/>
              </a:rPr>
              <a:t>oficiales</a:t>
            </a:r>
            <a:r>
              <a:rPr lang="en-US" sz="1750" kern="0" spc="-35" dirty="0">
                <a:solidFill>
                  <a:srgbClr val="E5E0DF"/>
                </a:solidFill>
                <a:latin typeface="Inter" pitchFamily="34" charset="0"/>
                <a:ea typeface="Inter" pitchFamily="34" charset="-122"/>
                <a:cs typeface="Inter" pitchFamily="34" charset="-120"/>
              </a:rPr>
              <a:t>, </a:t>
            </a:r>
            <a:r>
              <a:rPr lang="en-US" sz="1750" kern="0" spc="-35" dirty="0" err="1">
                <a:solidFill>
                  <a:srgbClr val="E5E0DF"/>
                </a:solidFill>
                <a:latin typeface="Inter" pitchFamily="34" charset="0"/>
                <a:ea typeface="Inter" pitchFamily="34" charset="-122"/>
                <a:cs typeface="Inter" pitchFamily="34" charset="-120"/>
              </a:rPr>
              <a:t>mirar</a:t>
            </a:r>
            <a:r>
              <a:rPr lang="en-US" sz="1750" kern="0" spc="-35" dirty="0">
                <a:solidFill>
                  <a:srgbClr val="E5E0DF"/>
                </a:solidFill>
                <a:latin typeface="Inter" pitchFamily="34" charset="0"/>
                <a:ea typeface="Inter" pitchFamily="34" charset="-122"/>
                <a:cs typeface="Inter" pitchFamily="34" charset="-120"/>
              </a:rPr>
              <a:t> la </a:t>
            </a:r>
            <a:r>
              <a:rPr lang="en-US" sz="1750" kern="0" spc="-35" dirty="0" err="1">
                <a:solidFill>
                  <a:srgbClr val="E5E0DF"/>
                </a:solidFill>
                <a:latin typeface="Inter" pitchFamily="34" charset="0"/>
                <a:ea typeface="Inter" pitchFamily="34" charset="-122"/>
                <a:cs typeface="Inter" pitchFamily="34" charset="-120"/>
              </a:rPr>
              <a:t>presentación</a:t>
            </a:r>
            <a:r>
              <a:rPr lang="en-US" sz="1750" kern="0" spc="-35" dirty="0">
                <a:solidFill>
                  <a:srgbClr val="E5E0DF"/>
                </a:solidFill>
                <a:latin typeface="Inter" pitchFamily="34" charset="0"/>
                <a:ea typeface="Inter" pitchFamily="34" charset="-122"/>
                <a:cs typeface="Inter" pitchFamily="34" charset="-120"/>
              </a:rPr>
              <a:t> de la </a:t>
            </a:r>
            <a:r>
              <a:rPr lang="en-US" sz="1750" kern="0" spc="-35" dirty="0" err="1">
                <a:solidFill>
                  <a:srgbClr val="E5E0DF"/>
                </a:solidFill>
                <a:latin typeface="Inter" pitchFamily="34" charset="0"/>
                <a:ea typeface="Inter" pitchFamily="34" charset="-122"/>
                <a:cs typeface="Inter" pitchFamily="34" charset="-120"/>
              </a:rPr>
              <a:t>clase</a:t>
            </a:r>
            <a:r>
              <a:rPr lang="en-US" sz="1750" kern="0" spc="-35" dirty="0">
                <a:solidFill>
                  <a:srgbClr val="E5E0DF"/>
                </a:solidFill>
                <a:latin typeface="Inter" pitchFamily="34" charset="0"/>
                <a:ea typeface="Inter" pitchFamily="34" charset="-122"/>
                <a:cs typeface="Inter" pitchFamily="34" charset="-120"/>
              </a:rPr>
              <a:t> y </a:t>
            </a:r>
            <a:r>
              <a:rPr lang="en-US" sz="1750" kern="0" spc="-35" dirty="0" err="1">
                <a:solidFill>
                  <a:srgbClr val="E5E0DF"/>
                </a:solidFill>
                <a:latin typeface="Inter" pitchFamily="34" charset="0"/>
                <a:ea typeface="Inter" pitchFamily="34" charset="-122"/>
                <a:cs typeface="Inter" pitchFamily="34" charset="-120"/>
              </a:rPr>
              <a:t>el</a:t>
            </a:r>
            <a:r>
              <a:rPr lang="en-US" sz="1750" kern="0" spc="-35" dirty="0">
                <a:solidFill>
                  <a:srgbClr val="E5E0DF"/>
                </a:solidFill>
                <a:latin typeface="Inter" pitchFamily="34" charset="0"/>
                <a:ea typeface="Inter" pitchFamily="34" charset="-122"/>
                <a:cs typeface="Inter" pitchFamily="34" charset="-120"/>
              </a:rPr>
              <a:t> video y </a:t>
            </a:r>
            <a:r>
              <a:rPr lang="en-US" sz="1750" kern="0" spc="-35" dirty="0" err="1">
                <a:solidFill>
                  <a:srgbClr val="E5E0DF"/>
                </a:solidFill>
                <a:latin typeface="Inter" pitchFamily="34" charset="0"/>
                <a:ea typeface="Inter" pitchFamily="34" charset="-122"/>
                <a:cs typeface="Inter" pitchFamily="34" charset="-120"/>
              </a:rPr>
              <a:t>ponerse</a:t>
            </a:r>
            <a:r>
              <a:rPr lang="en-US" sz="1750" kern="0" spc="-35" dirty="0">
                <a:solidFill>
                  <a:srgbClr val="E5E0DF"/>
                </a:solidFill>
                <a:latin typeface="Inter" pitchFamily="34" charset="0"/>
                <a:ea typeface="Inter" pitchFamily="34" charset="-122"/>
                <a:cs typeface="Inter" pitchFamily="34" charset="-120"/>
              </a:rPr>
              <a:t> a </a:t>
            </a:r>
            <a:r>
              <a:rPr lang="en-US" sz="1750" kern="0" spc="-35" dirty="0" err="1">
                <a:solidFill>
                  <a:srgbClr val="E5E0DF"/>
                </a:solidFill>
                <a:latin typeface="Inter" pitchFamily="34" charset="0"/>
                <a:ea typeface="Inter" pitchFamily="34" charset="-122"/>
                <a:cs typeface="Inter" pitchFamily="34" charset="-120"/>
              </a:rPr>
              <a:t>ejercitar</a:t>
            </a:r>
            <a:r>
              <a:rPr lang="en-US" sz="1750" kern="0" spc="-35" dirty="0">
                <a:solidFill>
                  <a:srgbClr val="E5E0DF"/>
                </a:solidFill>
                <a:latin typeface="Inter" pitchFamily="34" charset="0"/>
                <a:ea typeface="Inter" pitchFamily="34" charset="-122"/>
                <a:cs typeface="Inter" pitchFamily="34" charset="-120"/>
              </a:rPr>
              <a:t> </a:t>
            </a:r>
            <a:r>
              <a:rPr lang="en-US" sz="1750" kern="0" spc="-35" dirty="0" err="1">
                <a:solidFill>
                  <a:srgbClr val="E5E0DF"/>
                </a:solidFill>
                <a:latin typeface="Inter" pitchFamily="34" charset="0"/>
                <a:ea typeface="Inter" pitchFamily="34" charset="-122"/>
                <a:cs typeface="Inter" pitchFamily="34" charset="-120"/>
              </a:rPr>
              <a:t>en</a:t>
            </a:r>
            <a:r>
              <a:rPr lang="en-US" sz="1750" kern="0" spc="-35" dirty="0">
                <a:solidFill>
                  <a:srgbClr val="E5E0DF"/>
                </a:solidFill>
                <a:latin typeface="Inter" pitchFamily="34" charset="0"/>
                <a:ea typeface="Inter" pitchFamily="34" charset="-122"/>
                <a:cs typeface="Inter" pitchFamily="34" charset="-120"/>
              </a:rPr>
              <a:t> </a:t>
            </a:r>
            <a:r>
              <a:rPr lang="en-US" sz="1750" kern="0" spc="-35" dirty="0" err="1">
                <a:solidFill>
                  <a:srgbClr val="E5E0DF"/>
                </a:solidFill>
                <a:latin typeface="Inter" pitchFamily="34" charset="0"/>
                <a:ea typeface="Inter" pitchFamily="34" charset="-122"/>
                <a:cs typeface="Inter" pitchFamily="34" charset="-120"/>
              </a:rPr>
              <a:t>el</a:t>
            </a:r>
            <a:r>
              <a:rPr lang="en-US" sz="1750" kern="0" spc="-35" dirty="0">
                <a:solidFill>
                  <a:srgbClr val="E5E0DF"/>
                </a:solidFill>
                <a:latin typeface="Inter" pitchFamily="34" charset="0"/>
                <a:ea typeface="Inter" pitchFamily="34" charset="-122"/>
                <a:cs typeface="Inter" pitchFamily="34" charset="-120"/>
              </a:rPr>
              <a:t> VSC.</a:t>
            </a:r>
            <a:endParaRPr lang="en-US" sz="1750" dirty="0"/>
          </a:p>
        </p:txBody>
      </p:sp>
      <p:pic>
        <p:nvPicPr>
          <p:cNvPr id="15"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
        <p:nvSpPr>
          <p:cNvPr id="17" name="Rectángulo 16">
            <a:extLst>
              <a:ext uri="{FF2B5EF4-FFF2-40B4-BE49-F238E27FC236}">
                <a16:creationId xmlns:a16="http://schemas.microsoft.com/office/drawing/2014/main" id="{7D738645-C461-D5F6-3E00-8708D03A2C17}"/>
              </a:ext>
            </a:extLst>
          </p:cNvPr>
          <p:cNvSpPr/>
          <p:nvPr/>
        </p:nvSpPr>
        <p:spPr>
          <a:xfrm>
            <a:off x="9110949" y="7282149"/>
            <a:ext cx="5527071" cy="94745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s-AR">
              <a:solidFill>
                <a:schemeClr val="bg2">
                  <a:lumMod val="90000"/>
                </a:schemeClr>
              </a:solidFill>
            </a:endParaRPr>
          </a:p>
        </p:txBody>
      </p:sp>
      <p:pic>
        <p:nvPicPr>
          <p:cNvPr id="16" name="Imagen 15">
            <a:extLst>
              <a:ext uri="{FF2B5EF4-FFF2-40B4-BE49-F238E27FC236}">
                <a16:creationId xmlns:a16="http://schemas.microsoft.com/office/drawing/2014/main" id="{EE06DA85-E9C8-B016-30D7-50A3A76AA138}"/>
              </a:ext>
            </a:extLst>
          </p:cNvPr>
          <p:cNvPicPr>
            <a:picLocks noChangeAspect="1"/>
          </p:cNvPicPr>
          <p:nvPr/>
        </p:nvPicPr>
        <p:blipFill>
          <a:blip r:embed="rId6"/>
          <a:stretch>
            <a:fillRect/>
          </a:stretch>
        </p:blipFill>
        <p:spPr>
          <a:xfrm>
            <a:off x="9686319" y="5477278"/>
            <a:ext cx="5029636" cy="502963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19" name="Shape 3">
            <a:extLst>
              <a:ext uri="{FF2B5EF4-FFF2-40B4-BE49-F238E27FC236}">
                <a16:creationId xmlns:a16="http://schemas.microsoft.com/office/drawing/2014/main" id="{291E79DA-36A0-9EDB-7F78-4BAF7F6FC4C2}"/>
              </a:ext>
            </a:extLst>
          </p:cNvPr>
          <p:cNvSpPr/>
          <p:nvPr/>
        </p:nvSpPr>
        <p:spPr>
          <a:xfrm>
            <a:off x="3932143" y="3585153"/>
            <a:ext cx="1079788" cy="793823"/>
          </a:xfrm>
          <a:prstGeom prst="roundRect">
            <a:avLst>
              <a:gd name="adj" fmla="val 20000"/>
            </a:avLst>
          </a:prstGeom>
          <a:solidFill>
            <a:srgbClr val="110080"/>
          </a:solidFill>
          <a:ln w="7620">
            <a:solidFill>
              <a:srgbClr val="2A1999"/>
            </a:solidFill>
            <a:prstDash val="solid"/>
          </a:ln>
        </p:spPr>
        <p:txBody>
          <a:bodyPr/>
          <a:lstStyle/>
          <a:p>
            <a:endParaRPr lang="es-AR" dirty="0">
              <a:highlight>
                <a:srgbClr val="800080"/>
              </a:highlight>
            </a:endParaRPr>
          </a:p>
        </p:txBody>
      </p:sp>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0"/>
            <a:ext cx="14630400" cy="8229600"/>
          </a:xfrm>
          <a:prstGeom prst="rect">
            <a:avLst/>
          </a:prstGeom>
          <a:solidFill>
            <a:schemeClr val="bg2">
              <a:lumMod val="75000"/>
            </a:schemeClr>
          </a:solidFill>
          <a:ln/>
        </p:spPr>
        <p:txBody>
          <a:bodyPr/>
          <a:lstStyle/>
          <a:p>
            <a:endParaRPr lang="es-AR"/>
          </a:p>
        </p:txBody>
      </p:sp>
      <p:sp>
        <p:nvSpPr>
          <p:cNvPr id="4" name="Text 2"/>
          <p:cNvSpPr/>
          <p:nvPr/>
        </p:nvSpPr>
        <p:spPr>
          <a:xfrm>
            <a:off x="4451492" y="117296"/>
            <a:ext cx="717554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Conceptos clave de Flexbox</a:t>
            </a:r>
            <a:endParaRPr lang="en-US" sz="4374" dirty="0"/>
          </a:p>
        </p:txBody>
      </p:sp>
      <p:sp>
        <p:nvSpPr>
          <p:cNvPr id="5" name="Shape 3"/>
          <p:cNvSpPr/>
          <p:nvPr/>
        </p:nvSpPr>
        <p:spPr>
          <a:xfrm>
            <a:off x="456336" y="715206"/>
            <a:ext cx="1079788" cy="793823"/>
          </a:xfrm>
          <a:prstGeom prst="roundRect">
            <a:avLst>
              <a:gd name="adj" fmla="val 20000"/>
            </a:avLst>
          </a:prstGeom>
          <a:solidFill>
            <a:srgbClr val="110080"/>
          </a:solidFill>
          <a:ln w="7620">
            <a:solidFill>
              <a:srgbClr val="2A1999"/>
            </a:solidFill>
            <a:prstDash val="solid"/>
          </a:ln>
        </p:spPr>
        <p:txBody>
          <a:bodyPr/>
          <a:lstStyle/>
          <a:p>
            <a:endParaRPr lang="es-AR" dirty="0">
              <a:highlight>
                <a:srgbClr val="800080"/>
              </a:highlight>
            </a:endParaRPr>
          </a:p>
        </p:txBody>
      </p:sp>
      <p:sp>
        <p:nvSpPr>
          <p:cNvPr id="6" name="Text 4"/>
          <p:cNvSpPr/>
          <p:nvPr/>
        </p:nvSpPr>
        <p:spPr>
          <a:xfrm>
            <a:off x="919673" y="885985"/>
            <a:ext cx="153114"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7" name="Text 5"/>
          <p:cNvSpPr/>
          <p:nvPr/>
        </p:nvSpPr>
        <p:spPr>
          <a:xfrm>
            <a:off x="1771965" y="978621"/>
            <a:ext cx="2647950" cy="347186"/>
          </a:xfrm>
          <a:prstGeom prst="rect">
            <a:avLst/>
          </a:prstGeom>
          <a:noFill/>
          <a:ln/>
        </p:spPr>
        <p:txBody>
          <a:bodyPr wrap="none" rtlCol="0" anchor="t"/>
          <a:lstStyle/>
          <a:p>
            <a:pPr marL="0" indent="0">
              <a:lnSpc>
                <a:spcPts val="2734"/>
              </a:lnSpc>
              <a:buNone/>
            </a:pPr>
            <a:r>
              <a:rPr lang="en-US" sz="4000" b="1" kern="0" spc="-66" dirty="0">
                <a:solidFill>
                  <a:srgbClr val="6600CC"/>
                </a:solidFill>
                <a:latin typeface="Inter" pitchFamily="34" charset="0"/>
                <a:ea typeface="Inter" pitchFamily="34" charset="-122"/>
                <a:cs typeface="Inter" pitchFamily="34" charset="-120"/>
              </a:rPr>
              <a:t>Contenedor Flexible</a:t>
            </a:r>
            <a:endParaRPr lang="en-US" sz="4000" dirty="0">
              <a:solidFill>
                <a:srgbClr val="6600CC"/>
              </a:solidFill>
            </a:endParaRPr>
          </a:p>
        </p:txBody>
      </p:sp>
      <p:sp>
        <p:nvSpPr>
          <p:cNvPr id="8" name="Text 6"/>
          <p:cNvSpPr/>
          <p:nvPr/>
        </p:nvSpPr>
        <p:spPr>
          <a:xfrm>
            <a:off x="1771965" y="1569701"/>
            <a:ext cx="3777912" cy="1771558"/>
          </a:xfrm>
          <a:prstGeom prst="rect">
            <a:avLst/>
          </a:prstGeom>
          <a:noFill/>
          <a:ln/>
        </p:spPr>
        <p:txBody>
          <a:bodyPr wrap="square" rtlCol="0" anchor="t"/>
          <a:lstStyle/>
          <a:p>
            <a:pPr marL="0" indent="0" algn="just">
              <a:lnSpc>
                <a:spcPts val="2624"/>
              </a:lnSpc>
              <a:buNone/>
            </a:pPr>
            <a:r>
              <a:rPr lang="en-US" sz="3200" kern="0" spc="-35" dirty="0">
                <a:solidFill>
                  <a:srgbClr val="E5E0DF"/>
                </a:solidFill>
                <a:latin typeface="Inter" pitchFamily="34" charset="0"/>
                <a:ea typeface="Inter" pitchFamily="34" charset="-122"/>
                <a:cs typeface="Inter" pitchFamily="34" charset="-120"/>
              </a:rPr>
              <a:t>El contenedor </a:t>
            </a:r>
            <a:r>
              <a:rPr lang="en-US" sz="3200" b="1" kern="0" spc="-35" dirty="0">
                <a:solidFill>
                  <a:srgbClr val="6600CC"/>
                </a:solidFill>
                <a:latin typeface="Inter" pitchFamily="34" charset="0"/>
                <a:ea typeface="Inter" pitchFamily="34" charset="-122"/>
                <a:cs typeface="Inter" pitchFamily="34" charset="-120"/>
              </a:rPr>
              <a:t>"display: flex" </a:t>
            </a:r>
            <a:r>
              <a:rPr lang="en-US" sz="3200" kern="0" spc="-35" dirty="0">
                <a:solidFill>
                  <a:srgbClr val="E5E0DF"/>
                </a:solidFill>
                <a:latin typeface="Inter" pitchFamily="34" charset="0"/>
                <a:ea typeface="Inter" pitchFamily="34" charset="-122"/>
                <a:cs typeface="Inter" pitchFamily="34" charset="-120"/>
              </a:rPr>
              <a:t>define un contexto flexible para organizar sus elementos hijos.</a:t>
            </a:r>
            <a:endParaRPr lang="en-US" sz="3200" dirty="0"/>
          </a:p>
        </p:txBody>
      </p:sp>
      <p:sp>
        <p:nvSpPr>
          <p:cNvPr id="11" name="Text 9"/>
          <p:cNvSpPr/>
          <p:nvPr/>
        </p:nvSpPr>
        <p:spPr>
          <a:xfrm>
            <a:off x="8299109" y="1982834"/>
            <a:ext cx="5029403" cy="694373"/>
          </a:xfrm>
          <a:prstGeom prst="rect">
            <a:avLst/>
          </a:prstGeom>
          <a:noFill/>
          <a:ln/>
        </p:spPr>
        <p:txBody>
          <a:bodyPr wrap="square" rtlCol="0" anchor="t"/>
          <a:lstStyle/>
          <a:p>
            <a:pPr>
              <a:lnSpc>
                <a:spcPts val="2734"/>
              </a:lnSpc>
            </a:pPr>
            <a:r>
              <a:rPr lang="en-US" sz="4000" b="1" kern="0" spc="-66" dirty="0">
                <a:solidFill>
                  <a:srgbClr val="6600CC"/>
                </a:solidFill>
                <a:latin typeface="Inter" pitchFamily="34" charset="0"/>
                <a:ea typeface="Inter" pitchFamily="34" charset="-122"/>
              </a:rPr>
              <a:t>Dirección y </a:t>
            </a:r>
            <a:r>
              <a:rPr lang="en-US" sz="4000" b="1" kern="0" spc="-66" dirty="0" err="1">
                <a:solidFill>
                  <a:srgbClr val="6600CC"/>
                </a:solidFill>
                <a:latin typeface="Inter" pitchFamily="34" charset="0"/>
                <a:ea typeface="Inter" pitchFamily="34" charset="-122"/>
              </a:rPr>
              <a:t>Alineación</a:t>
            </a:r>
            <a:endParaRPr lang="en-US" sz="4000" b="1" kern="0" spc="-66" dirty="0">
              <a:solidFill>
                <a:srgbClr val="6600CC"/>
              </a:solidFill>
              <a:latin typeface="Inter" pitchFamily="34" charset="0"/>
              <a:ea typeface="Inter" pitchFamily="34" charset="-122"/>
            </a:endParaRPr>
          </a:p>
        </p:txBody>
      </p:sp>
      <p:sp>
        <p:nvSpPr>
          <p:cNvPr id="12" name="Text 10"/>
          <p:cNvSpPr/>
          <p:nvPr/>
        </p:nvSpPr>
        <p:spPr>
          <a:xfrm>
            <a:off x="8312766" y="2491102"/>
            <a:ext cx="5302868" cy="1771558"/>
          </a:xfrm>
          <a:prstGeom prst="rect">
            <a:avLst/>
          </a:prstGeom>
          <a:noFill/>
          <a:ln/>
        </p:spPr>
        <p:txBody>
          <a:bodyPr wrap="square" rtlCol="0" anchor="t"/>
          <a:lstStyle/>
          <a:p>
            <a:pPr marL="0" indent="0" algn="just">
              <a:lnSpc>
                <a:spcPts val="2624"/>
              </a:lnSpc>
              <a:buNone/>
            </a:pPr>
            <a:r>
              <a:rPr lang="en-US" sz="3200" kern="0" spc="-35" dirty="0">
                <a:solidFill>
                  <a:srgbClr val="E5E0DF"/>
                </a:solidFill>
                <a:latin typeface="Inter" pitchFamily="34" charset="0"/>
                <a:ea typeface="Inter" pitchFamily="34" charset="-122"/>
                <a:cs typeface="Inter" pitchFamily="34" charset="-120"/>
              </a:rPr>
              <a:t>Flexbox permite controlar la dirección del </a:t>
            </a:r>
            <a:r>
              <a:rPr lang="en-US" sz="3200" b="1" kern="0" spc="-35" dirty="0">
                <a:solidFill>
                  <a:srgbClr val="6600CC"/>
                </a:solidFill>
                <a:latin typeface="Inter" pitchFamily="34" charset="0"/>
                <a:ea typeface="Inter" pitchFamily="34" charset="-122"/>
                <a:cs typeface="Inter" pitchFamily="34" charset="-120"/>
              </a:rPr>
              <a:t>layout</a:t>
            </a:r>
            <a:r>
              <a:rPr lang="en-US" sz="3200" kern="0" spc="-35" dirty="0">
                <a:solidFill>
                  <a:srgbClr val="E5E0DF"/>
                </a:solidFill>
                <a:latin typeface="Inter" pitchFamily="34" charset="0"/>
                <a:ea typeface="Inter" pitchFamily="34" charset="-122"/>
                <a:cs typeface="Inter" pitchFamily="34" charset="-120"/>
              </a:rPr>
              <a:t> (fila o columna) y la alineación de los elementos.</a:t>
            </a:r>
            <a:endParaRPr lang="en-US" sz="3200" dirty="0"/>
          </a:p>
        </p:txBody>
      </p:sp>
      <p:sp>
        <p:nvSpPr>
          <p:cNvPr id="15" name="Text 13"/>
          <p:cNvSpPr/>
          <p:nvPr/>
        </p:nvSpPr>
        <p:spPr>
          <a:xfrm>
            <a:off x="5651159" y="4924870"/>
            <a:ext cx="2647950" cy="347186"/>
          </a:xfrm>
          <a:prstGeom prst="rect">
            <a:avLst/>
          </a:prstGeom>
          <a:noFill/>
          <a:ln/>
        </p:spPr>
        <p:txBody>
          <a:bodyPr wrap="none" rtlCol="0" anchor="t"/>
          <a:lstStyle/>
          <a:p>
            <a:pPr marL="0" indent="0">
              <a:lnSpc>
                <a:spcPts val="2734"/>
              </a:lnSpc>
              <a:buNone/>
            </a:pPr>
            <a:r>
              <a:rPr lang="en-US" sz="4000" b="1" kern="0" spc="-66" dirty="0">
                <a:solidFill>
                  <a:srgbClr val="6600CC"/>
                </a:solidFill>
                <a:latin typeface="Inter" pitchFamily="34" charset="0"/>
                <a:ea typeface="Inter" pitchFamily="34" charset="-122"/>
                <a:cs typeface="Inter" pitchFamily="34" charset="-120"/>
              </a:rPr>
              <a:t>Flexibilidad</a:t>
            </a:r>
            <a:endParaRPr lang="en-US" sz="4000" dirty="0">
              <a:solidFill>
                <a:srgbClr val="6600CC"/>
              </a:solidFill>
            </a:endParaRPr>
          </a:p>
        </p:txBody>
      </p:sp>
      <p:sp>
        <p:nvSpPr>
          <p:cNvPr id="16" name="Text 14"/>
          <p:cNvSpPr/>
          <p:nvPr/>
        </p:nvSpPr>
        <p:spPr>
          <a:xfrm>
            <a:off x="5654217" y="5449349"/>
            <a:ext cx="4770089" cy="1333024"/>
          </a:xfrm>
          <a:prstGeom prst="rect">
            <a:avLst/>
          </a:prstGeom>
          <a:noFill/>
          <a:ln/>
        </p:spPr>
        <p:txBody>
          <a:bodyPr wrap="square" rtlCol="0" anchor="t"/>
          <a:lstStyle/>
          <a:p>
            <a:pPr marL="0" indent="0">
              <a:lnSpc>
                <a:spcPts val="2624"/>
              </a:lnSpc>
              <a:buNone/>
            </a:pPr>
            <a:r>
              <a:rPr lang="en-US" sz="3200" kern="0" spc="-35" dirty="0">
                <a:solidFill>
                  <a:srgbClr val="E5E0DF"/>
                </a:solidFill>
                <a:latin typeface="Inter" pitchFamily="34" charset="0"/>
                <a:ea typeface="Inter" pitchFamily="34" charset="-122"/>
                <a:cs typeface="Inter" pitchFamily="34" charset="-120"/>
              </a:rPr>
              <a:t>Los elementos hijos pueden crecer o encoger según las necesidades del layout.</a:t>
            </a:r>
            <a:endParaRPr lang="en-US" sz="3200" dirty="0"/>
          </a:p>
        </p:txBody>
      </p:sp>
      <p:pic>
        <p:nvPicPr>
          <p:cNvPr id="17"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pic>
        <p:nvPicPr>
          <p:cNvPr id="18" name="Imagen 17">
            <a:extLst>
              <a:ext uri="{FF2B5EF4-FFF2-40B4-BE49-F238E27FC236}">
                <a16:creationId xmlns:a16="http://schemas.microsoft.com/office/drawing/2014/main" id="{146112CA-9028-DBB9-590D-5911B7CB38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7451" y="5472134"/>
            <a:ext cx="5029403" cy="5029403"/>
          </a:xfrm>
          <a:prstGeom prst="rect">
            <a:avLst/>
          </a:prstGeom>
        </p:spPr>
      </p:pic>
      <p:sp>
        <p:nvSpPr>
          <p:cNvPr id="20" name="Shape 3">
            <a:extLst>
              <a:ext uri="{FF2B5EF4-FFF2-40B4-BE49-F238E27FC236}">
                <a16:creationId xmlns:a16="http://schemas.microsoft.com/office/drawing/2014/main" id="{D530C6A5-D9C3-A32A-ADF2-E21FA7647495}"/>
              </a:ext>
            </a:extLst>
          </p:cNvPr>
          <p:cNvSpPr/>
          <p:nvPr/>
        </p:nvSpPr>
        <p:spPr>
          <a:xfrm>
            <a:off x="6925391" y="1817824"/>
            <a:ext cx="1079788" cy="793823"/>
          </a:xfrm>
          <a:prstGeom prst="roundRect">
            <a:avLst>
              <a:gd name="adj" fmla="val 20000"/>
            </a:avLst>
          </a:prstGeom>
          <a:solidFill>
            <a:srgbClr val="110080"/>
          </a:solidFill>
          <a:ln w="7620">
            <a:solidFill>
              <a:srgbClr val="2A1999"/>
            </a:solidFill>
            <a:prstDash val="solid"/>
          </a:ln>
        </p:spPr>
        <p:txBody>
          <a:bodyPr/>
          <a:lstStyle/>
          <a:p>
            <a:endParaRPr lang="es-AR" dirty="0">
              <a:highlight>
                <a:srgbClr val="800080"/>
              </a:highlight>
            </a:endParaRPr>
          </a:p>
        </p:txBody>
      </p:sp>
      <p:sp>
        <p:nvSpPr>
          <p:cNvPr id="10" name="Text 8"/>
          <p:cNvSpPr/>
          <p:nvPr/>
        </p:nvSpPr>
        <p:spPr>
          <a:xfrm>
            <a:off x="7333229" y="1968536"/>
            <a:ext cx="200025"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21" name="Shape 3">
            <a:extLst>
              <a:ext uri="{FF2B5EF4-FFF2-40B4-BE49-F238E27FC236}">
                <a16:creationId xmlns:a16="http://schemas.microsoft.com/office/drawing/2014/main" id="{1753A812-BBAA-F9C0-5BBF-4567BB670266}"/>
              </a:ext>
            </a:extLst>
          </p:cNvPr>
          <p:cNvSpPr/>
          <p:nvPr/>
        </p:nvSpPr>
        <p:spPr>
          <a:xfrm>
            <a:off x="4315021" y="4721121"/>
            <a:ext cx="1079788" cy="793823"/>
          </a:xfrm>
          <a:prstGeom prst="roundRect">
            <a:avLst>
              <a:gd name="adj" fmla="val 20000"/>
            </a:avLst>
          </a:prstGeom>
          <a:solidFill>
            <a:srgbClr val="110080"/>
          </a:solidFill>
          <a:ln w="7620">
            <a:solidFill>
              <a:srgbClr val="2A1999"/>
            </a:solidFill>
            <a:prstDash val="solid"/>
          </a:ln>
        </p:spPr>
        <p:txBody>
          <a:bodyPr/>
          <a:lstStyle/>
          <a:p>
            <a:endParaRPr lang="es-AR" dirty="0">
              <a:highlight>
                <a:srgbClr val="800080"/>
              </a:highlight>
            </a:endParaRPr>
          </a:p>
        </p:txBody>
      </p:sp>
      <p:sp>
        <p:nvSpPr>
          <p:cNvPr id="14" name="Text 12"/>
          <p:cNvSpPr/>
          <p:nvPr/>
        </p:nvSpPr>
        <p:spPr>
          <a:xfrm>
            <a:off x="4750021" y="4890223"/>
            <a:ext cx="20978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47923"/>
            <a:ext cx="14630400" cy="8229600"/>
          </a:xfrm>
          <a:prstGeom prst="rect">
            <a:avLst/>
          </a:prstGeom>
          <a:solidFill>
            <a:schemeClr val="bg2">
              <a:lumMod val="75000"/>
            </a:schemeClr>
          </a:solidFill>
          <a:ln/>
        </p:spPr>
        <p:txBody>
          <a:bodyPr/>
          <a:lstStyle/>
          <a:p>
            <a:endParaRPr lang="es-AR"/>
          </a:p>
        </p:txBody>
      </p:sp>
      <p:sp>
        <p:nvSpPr>
          <p:cNvPr id="4" name="Text 2"/>
          <p:cNvSpPr/>
          <p:nvPr/>
        </p:nvSpPr>
        <p:spPr>
          <a:xfrm>
            <a:off x="2283678" y="716637"/>
            <a:ext cx="9697998"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Objetivos y </a:t>
            </a:r>
            <a:r>
              <a:rPr lang="en-US" sz="4374" b="1" kern="0" spc="-131" dirty="0" err="1">
                <a:solidFill>
                  <a:srgbClr val="FFFFFF"/>
                </a:solidFill>
                <a:latin typeface="Inter" pitchFamily="34" charset="0"/>
                <a:ea typeface="Inter" pitchFamily="34" charset="-122"/>
                <a:cs typeface="Inter" pitchFamily="34" charset="-120"/>
              </a:rPr>
              <a:t>características</a:t>
            </a:r>
            <a:r>
              <a:rPr lang="en-US" sz="4374" b="1" kern="0" spc="-131" dirty="0">
                <a:solidFill>
                  <a:srgbClr val="FFFFFF"/>
                </a:solidFill>
                <a:latin typeface="Inter" pitchFamily="34" charset="0"/>
                <a:ea typeface="Inter" pitchFamily="34" charset="-122"/>
                <a:cs typeface="Inter" pitchFamily="34" charset="-120"/>
              </a:rPr>
              <a:t> de Flexbox</a:t>
            </a:r>
            <a:endParaRPr lang="en-US" sz="4374" dirty="0"/>
          </a:p>
        </p:txBody>
      </p:sp>
      <p:sp>
        <p:nvSpPr>
          <p:cNvPr id="5" name="Text 3"/>
          <p:cNvSpPr/>
          <p:nvPr/>
        </p:nvSpPr>
        <p:spPr>
          <a:xfrm>
            <a:off x="1330071" y="2127647"/>
            <a:ext cx="2777490" cy="347186"/>
          </a:xfrm>
          <a:prstGeom prst="rect">
            <a:avLst/>
          </a:prstGeom>
          <a:noFill/>
          <a:ln/>
        </p:spPr>
        <p:txBody>
          <a:bodyPr wrap="none" rtlCol="0" anchor="t"/>
          <a:lstStyle/>
          <a:p>
            <a:pPr marL="0" indent="0">
              <a:lnSpc>
                <a:spcPts val="2734"/>
              </a:lnSpc>
              <a:buNone/>
            </a:pPr>
            <a:r>
              <a:rPr lang="en-US" sz="3600" b="1" kern="0" spc="-66" dirty="0">
                <a:solidFill>
                  <a:srgbClr val="6600CC"/>
                </a:solidFill>
                <a:latin typeface="Inter" pitchFamily="34" charset="0"/>
                <a:ea typeface="Inter" pitchFamily="34" charset="-122"/>
                <a:cs typeface="Inter" pitchFamily="34" charset="-120"/>
              </a:rPr>
              <a:t>Objetivos de Flexbox</a:t>
            </a:r>
            <a:endParaRPr lang="en-US" sz="3600" dirty="0">
              <a:solidFill>
                <a:srgbClr val="6600CC"/>
              </a:solidFill>
            </a:endParaRPr>
          </a:p>
        </p:txBody>
      </p:sp>
      <p:sp>
        <p:nvSpPr>
          <p:cNvPr id="6" name="Text 4"/>
          <p:cNvSpPr/>
          <p:nvPr/>
        </p:nvSpPr>
        <p:spPr>
          <a:xfrm>
            <a:off x="5512128" y="1861375"/>
            <a:ext cx="8430646" cy="1097853"/>
          </a:xfrm>
          <a:prstGeom prst="rect">
            <a:avLst/>
          </a:prstGeom>
          <a:noFill/>
          <a:ln/>
        </p:spPr>
        <p:txBody>
          <a:bodyPr wrap="square" rtlCol="0" anchor="t"/>
          <a:lstStyle/>
          <a:p>
            <a:pPr marL="0" indent="0" algn="just">
              <a:lnSpc>
                <a:spcPts val="2624"/>
              </a:lnSpc>
              <a:buNone/>
            </a:pPr>
            <a:r>
              <a:rPr lang="en-US" sz="3200" kern="0" spc="-35" dirty="0">
                <a:solidFill>
                  <a:srgbClr val="E5E0DF"/>
                </a:solidFill>
                <a:latin typeface="Inter" pitchFamily="34" charset="0"/>
                <a:ea typeface="Inter" pitchFamily="34" charset="-122"/>
                <a:cs typeface="Inter" pitchFamily="34" charset="-120"/>
              </a:rPr>
              <a:t>Flexbox busca ofrecer un sistema de </a:t>
            </a:r>
            <a:r>
              <a:rPr lang="en-US" sz="3200" kern="0" spc="-35" dirty="0">
                <a:solidFill>
                  <a:srgbClr val="6600CC"/>
                </a:solidFill>
                <a:latin typeface="Inter" pitchFamily="34" charset="0"/>
                <a:ea typeface="Inter" pitchFamily="34" charset="-122"/>
                <a:cs typeface="Inter" pitchFamily="34" charset="-120"/>
              </a:rPr>
              <a:t>layout</a:t>
            </a:r>
            <a:r>
              <a:rPr lang="en-US" sz="3200" kern="0" spc="-35" dirty="0">
                <a:solidFill>
                  <a:srgbClr val="E5E0DF"/>
                </a:solidFill>
                <a:latin typeface="Inter" pitchFamily="34" charset="0"/>
                <a:ea typeface="Inter" pitchFamily="34" charset="-122"/>
                <a:cs typeface="Inter" pitchFamily="34" charset="-120"/>
              </a:rPr>
              <a:t> (disposición) eficiente y adaptable para crear diseños complejos.</a:t>
            </a:r>
            <a:endParaRPr lang="en-US" sz="3200" dirty="0"/>
          </a:p>
        </p:txBody>
      </p:sp>
      <p:sp>
        <p:nvSpPr>
          <p:cNvPr id="7" name="Text 5"/>
          <p:cNvSpPr/>
          <p:nvPr/>
        </p:nvSpPr>
        <p:spPr>
          <a:xfrm>
            <a:off x="1486674" y="3941207"/>
            <a:ext cx="2777490" cy="347186"/>
          </a:xfrm>
          <a:prstGeom prst="rect">
            <a:avLst/>
          </a:prstGeom>
          <a:noFill/>
          <a:ln/>
        </p:spPr>
        <p:txBody>
          <a:bodyPr wrap="none" rtlCol="0" anchor="t"/>
          <a:lstStyle/>
          <a:p>
            <a:pPr marL="0" indent="0">
              <a:lnSpc>
                <a:spcPts val="2734"/>
              </a:lnSpc>
              <a:buNone/>
            </a:pPr>
            <a:r>
              <a:rPr lang="en-US" sz="3600" b="1" kern="0" spc="-66" dirty="0">
                <a:solidFill>
                  <a:srgbClr val="6600CC"/>
                </a:solidFill>
                <a:latin typeface="Inter" pitchFamily="34" charset="0"/>
                <a:ea typeface="Inter" pitchFamily="34" charset="-122"/>
              </a:rPr>
              <a:t>Características</a:t>
            </a:r>
            <a:r>
              <a:rPr lang="en-US" sz="2187" b="1" kern="0" spc="-66" dirty="0">
                <a:solidFill>
                  <a:srgbClr val="FFFFFF"/>
                </a:solidFill>
                <a:latin typeface="Inter" pitchFamily="34" charset="0"/>
                <a:ea typeface="Inter" pitchFamily="34" charset="-122"/>
                <a:cs typeface="Inter" pitchFamily="34" charset="-120"/>
              </a:rPr>
              <a:t> </a:t>
            </a:r>
            <a:r>
              <a:rPr lang="en-US" sz="3600" b="1" kern="0" spc="-66" dirty="0">
                <a:solidFill>
                  <a:srgbClr val="6600CC"/>
                </a:solidFill>
                <a:latin typeface="Inter" pitchFamily="34" charset="0"/>
                <a:ea typeface="Inter" pitchFamily="34" charset="-122"/>
              </a:rPr>
              <a:t>clave</a:t>
            </a:r>
          </a:p>
        </p:txBody>
      </p:sp>
      <p:sp>
        <p:nvSpPr>
          <p:cNvPr id="8" name="Text 6"/>
          <p:cNvSpPr/>
          <p:nvPr/>
        </p:nvSpPr>
        <p:spPr>
          <a:xfrm>
            <a:off x="5512128" y="3358302"/>
            <a:ext cx="8430646" cy="2007204"/>
          </a:xfrm>
          <a:prstGeom prst="rect">
            <a:avLst/>
          </a:prstGeom>
          <a:noFill/>
          <a:ln/>
        </p:spPr>
        <p:txBody>
          <a:bodyPr wrap="square" rtlCol="0" anchor="t"/>
          <a:lstStyle/>
          <a:p>
            <a:pPr marL="0" indent="0" algn="just">
              <a:lnSpc>
                <a:spcPts val="2624"/>
              </a:lnSpc>
              <a:buNone/>
            </a:pPr>
            <a:r>
              <a:rPr lang="en-US" sz="3200" kern="0" spc="-35" dirty="0">
                <a:solidFill>
                  <a:srgbClr val="E5E0DF"/>
                </a:solidFill>
                <a:latin typeface="Inter" pitchFamily="34" charset="0"/>
                <a:ea typeface="Inter" pitchFamily="34" charset="-122"/>
              </a:rPr>
              <a:t>Control de: </a:t>
            </a:r>
          </a:p>
          <a:p>
            <a:pPr marL="457200" indent="-457200" algn="just">
              <a:lnSpc>
                <a:spcPts val="2624"/>
              </a:lnSpc>
              <a:buFont typeface="Arial" panose="020B0604020202020204" pitchFamily="34" charset="0"/>
              <a:buChar char="•"/>
            </a:pPr>
            <a:r>
              <a:rPr lang="en-US" sz="3200" kern="0" spc="-35" dirty="0">
                <a:solidFill>
                  <a:srgbClr val="6600CC"/>
                </a:solidFill>
                <a:latin typeface="Inter" pitchFamily="34" charset="0"/>
                <a:ea typeface="Inter" pitchFamily="34" charset="-122"/>
              </a:rPr>
              <a:t>dirección, </a:t>
            </a:r>
          </a:p>
          <a:p>
            <a:pPr marL="457200" indent="-457200" algn="just">
              <a:lnSpc>
                <a:spcPts val="2624"/>
              </a:lnSpc>
              <a:buFont typeface="Arial" panose="020B0604020202020204" pitchFamily="34" charset="0"/>
              <a:buChar char="•"/>
            </a:pPr>
            <a:r>
              <a:rPr lang="en-US" sz="3200" kern="0" spc="-35" dirty="0" err="1">
                <a:solidFill>
                  <a:srgbClr val="6600CC"/>
                </a:solidFill>
                <a:latin typeface="Inter" pitchFamily="34" charset="0"/>
                <a:ea typeface="Inter" pitchFamily="34" charset="-122"/>
              </a:rPr>
              <a:t>alineación</a:t>
            </a:r>
            <a:r>
              <a:rPr lang="en-US" sz="3200" kern="0" spc="-35" dirty="0">
                <a:solidFill>
                  <a:srgbClr val="6600CC"/>
                </a:solidFill>
                <a:latin typeface="Inter" pitchFamily="34" charset="0"/>
                <a:ea typeface="Inter" pitchFamily="34" charset="-122"/>
              </a:rPr>
              <a:t>, </a:t>
            </a:r>
          </a:p>
          <a:p>
            <a:pPr marL="457200" indent="-457200" algn="just">
              <a:lnSpc>
                <a:spcPts val="2624"/>
              </a:lnSpc>
              <a:buFont typeface="Arial" panose="020B0604020202020204" pitchFamily="34" charset="0"/>
              <a:buChar char="•"/>
            </a:pPr>
            <a:r>
              <a:rPr lang="en-US" sz="3200" kern="0" spc="-35" dirty="0" err="1">
                <a:solidFill>
                  <a:srgbClr val="6600CC"/>
                </a:solidFill>
                <a:latin typeface="Inter" pitchFamily="34" charset="0"/>
                <a:ea typeface="Inter" pitchFamily="34" charset="-122"/>
              </a:rPr>
              <a:t>orden</a:t>
            </a:r>
            <a:r>
              <a:rPr lang="en-US" sz="3200" kern="0" spc="-35" dirty="0">
                <a:solidFill>
                  <a:srgbClr val="6600CC"/>
                </a:solidFill>
                <a:latin typeface="Inter" pitchFamily="34" charset="0"/>
                <a:ea typeface="Inter" pitchFamily="34" charset="-122"/>
              </a:rPr>
              <a:t> y </a:t>
            </a:r>
          </a:p>
          <a:p>
            <a:pPr marL="457200" indent="-457200" algn="just">
              <a:lnSpc>
                <a:spcPts val="2624"/>
              </a:lnSpc>
              <a:buFont typeface="Arial" panose="020B0604020202020204" pitchFamily="34" charset="0"/>
              <a:buChar char="•"/>
            </a:pPr>
            <a:r>
              <a:rPr lang="en-US" sz="3200" kern="0" spc="-35" dirty="0" err="1">
                <a:solidFill>
                  <a:srgbClr val="6600CC"/>
                </a:solidFill>
                <a:latin typeface="Inter" pitchFamily="34" charset="0"/>
                <a:ea typeface="Inter" pitchFamily="34" charset="-122"/>
              </a:rPr>
              <a:t>tamaño</a:t>
            </a:r>
            <a:r>
              <a:rPr lang="en-US" sz="3200" kern="0" spc="-35" dirty="0">
                <a:solidFill>
                  <a:srgbClr val="6600CC"/>
                </a:solidFill>
                <a:latin typeface="Inter" pitchFamily="34" charset="0"/>
                <a:ea typeface="Inter" pitchFamily="34" charset="-122"/>
              </a:rPr>
              <a:t> </a:t>
            </a:r>
          </a:p>
          <a:p>
            <a:pPr algn="just">
              <a:lnSpc>
                <a:spcPts val="2624"/>
              </a:lnSpc>
            </a:pPr>
            <a:r>
              <a:rPr lang="en-US" sz="3200" kern="0" spc="-35" dirty="0">
                <a:solidFill>
                  <a:srgbClr val="E5E0DF"/>
                </a:solidFill>
                <a:latin typeface="Inter" pitchFamily="34" charset="0"/>
                <a:ea typeface="Inter" pitchFamily="34" charset="-122"/>
              </a:rPr>
              <a:t>de </a:t>
            </a:r>
            <a:r>
              <a:rPr lang="en-US" sz="3200" kern="0" spc="-35" dirty="0" err="1">
                <a:solidFill>
                  <a:srgbClr val="E5E0DF"/>
                </a:solidFill>
                <a:latin typeface="Inter" pitchFamily="34" charset="0"/>
                <a:ea typeface="Inter" pitchFamily="34" charset="-122"/>
              </a:rPr>
              <a:t>los</a:t>
            </a:r>
            <a:r>
              <a:rPr lang="en-US" sz="3200" kern="0" spc="-35" dirty="0">
                <a:solidFill>
                  <a:srgbClr val="E5E0DF"/>
                </a:solidFill>
                <a:latin typeface="Inter" pitchFamily="34" charset="0"/>
                <a:ea typeface="Inter" pitchFamily="34" charset="-122"/>
              </a:rPr>
              <a:t> elementos flexibles.</a:t>
            </a:r>
          </a:p>
        </p:txBody>
      </p:sp>
      <p:sp>
        <p:nvSpPr>
          <p:cNvPr id="9" name="Text 7"/>
          <p:cNvSpPr/>
          <p:nvPr/>
        </p:nvSpPr>
        <p:spPr>
          <a:xfrm>
            <a:off x="1418570" y="5911810"/>
            <a:ext cx="2913697" cy="347186"/>
          </a:xfrm>
          <a:prstGeom prst="rect">
            <a:avLst/>
          </a:prstGeom>
          <a:noFill/>
          <a:ln/>
        </p:spPr>
        <p:txBody>
          <a:bodyPr wrap="none" rtlCol="0" anchor="t"/>
          <a:lstStyle/>
          <a:p>
            <a:pPr marL="0" indent="0">
              <a:lnSpc>
                <a:spcPts val="2734"/>
              </a:lnSpc>
              <a:buNone/>
            </a:pPr>
            <a:r>
              <a:rPr lang="en-US" sz="3600" b="1" kern="0" spc="-66" dirty="0" err="1">
                <a:solidFill>
                  <a:srgbClr val="6600CC"/>
                </a:solidFill>
                <a:latin typeface="Inter" pitchFamily="34" charset="0"/>
                <a:ea typeface="Inter" pitchFamily="34" charset="-122"/>
              </a:rPr>
              <a:t>Aplicaciones</a:t>
            </a:r>
            <a:r>
              <a:rPr lang="en-US" sz="3600" b="1" kern="0" spc="-66" dirty="0">
                <a:solidFill>
                  <a:srgbClr val="6600CC"/>
                </a:solidFill>
                <a:latin typeface="Inter" pitchFamily="34" charset="0"/>
                <a:ea typeface="Inter" pitchFamily="34" charset="-122"/>
              </a:rPr>
              <a:t> </a:t>
            </a:r>
            <a:r>
              <a:rPr lang="en-US" sz="3600" b="1" kern="0" spc="-66" dirty="0" err="1">
                <a:solidFill>
                  <a:srgbClr val="6600CC"/>
                </a:solidFill>
                <a:latin typeface="Inter" pitchFamily="34" charset="0"/>
                <a:ea typeface="Inter" pitchFamily="34" charset="-122"/>
              </a:rPr>
              <a:t>comunes</a:t>
            </a:r>
            <a:endParaRPr lang="en-US" sz="3600" b="1" kern="0" spc="-66" dirty="0">
              <a:solidFill>
                <a:srgbClr val="6600CC"/>
              </a:solidFill>
              <a:latin typeface="Inter" pitchFamily="34" charset="0"/>
              <a:ea typeface="Inter" pitchFamily="34" charset="-122"/>
            </a:endParaRPr>
          </a:p>
        </p:txBody>
      </p:sp>
      <p:sp>
        <p:nvSpPr>
          <p:cNvPr id="10" name="Text 8"/>
          <p:cNvSpPr/>
          <p:nvPr/>
        </p:nvSpPr>
        <p:spPr>
          <a:xfrm>
            <a:off x="5743932" y="5759112"/>
            <a:ext cx="8430646" cy="999768"/>
          </a:xfrm>
          <a:prstGeom prst="rect">
            <a:avLst/>
          </a:prstGeom>
          <a:noFill/>
          <a:ln/>
        </p:spPr>
        <p:txBody>
          <a:bodyPr wrap="square" rtlCol="0" anchor="t"/>
          <a:lstStyle/>
          <a:p>
            <a:pPr marL="0" indent="0">
              <a:lnSpc>
                <a:spcPts val="2624"/>
              </a:lnSpc>
              <a:buNone/>
            </a:pPr>
            <a:r>
              <a:rPr lang="en-US" sz="3200" kern="0" spc="-35" dirty="0">
                <a:solidFill>
                  <a:srgbClr val="E5E0DF"/>
                </a:solidFill>
                <a:latin typeface="Inter" pitchFamily="34" charset="0"/>
                <a:ea typeface="Inter" pitchFamily="34" charset="-122"/>
              </a:rPr>
              <a:t>Barras de navegación, sistemas de grillas, </a:t>
            </a:r>
            <a:r>
              <a:rPr lang="en-US" sz="3200" kern="0" spc="-35" dirty="0" err="1">
                <a:solidFill>
                  <a:srgbClr val="E5E0DF"/>
                </a:solidFill>
                <a:latin typeface="Inter" pitchFamily="34" charset="0"/>
                <a:ea typeface="Inter" pitchFamily="34" charset="-122"/>
              </a:rPr>
              <a:t>diseños</a:t>
            </a:r>
            <a:r>
              <a:rPr lang="en-US" sz="3200" kern="0" spc="-35" dirty="0">
                <a:solidFill>
                  <a:srgbClr val="E5E0DF"/>
                </a:solidFill>
                <a:latin typeface="Inter" pitchFamily="34" charset="0"/>
                <a:ea typeface="Inter" pitchFamily="34" charset="-122"/>
              </a:rPr>
              <a:t>, responsivos y layouts centrados</a:t>
            </a:r>
            <a:r>
              <a:rPr lang="en-US" sz="1750" kern="0" spc="-35" dirty="0">
                <a:solidFill>
                  <a:srgbClr val="E5E0DF"/>
                </a:solidFill>
                <a:latin typeface="Inter" pitchFamily="34" charset="0"/>
                <a:ea typeface="Inter" pitchFamily="34" charset="-122"/>
                <a:cs typeface="Inter" pitchFamily="34" charset="-120"/>
              </a:rPr>
              <a:t>.</a:t>
            </a:r>
            <a:endParaRPr lang="en-US" sz="1750" dirty="0"/>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pic>
        <p:nvPicPr>
          <p:cNvPr id="12" name="Imagen 11">
            <a:extLst>
              <a:ext uri="{FF2B5EF4-FFF2-40B4-BE49-F238E27FC236}">
                <a16:creationId xmlns:a16="http://schemas.microsoft.com/office/drawing/2014/main" id="{D9EEFBA2-3061-92EF-B0FD-5D3105D84E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7451" y="5472134"/>
            <a:ext cx="5029403" cy="50294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0"/>
            <a:ext cx="14630400" cy="8229600"/>
          </a:xfrm>
          <a:prstGeom prst="rect">
            <a:avLst/>
          </a:prstGeom>
          <a:solidFill>
            <a:schemeClr val="bg2">
              <a:lumMod val="75000"/>
            </a:schemeClr>
          </a:solidFill>
          <a:ln/>
        </p:spPr>
        <p:txBody>
          <a:bodyPr/>
          <a:lstStyle/>
          <a:p>
            <a:endParaRPr lang="es-AR"/>
          </a:p>
        </p:txBody>
      </p:sp>
      <p:sp>
        <p:nvSpPr>
          <p:cNvPr id="4" name="Text 2"/>
          <p:cNvSpPr/>
          <p:nvPr/>
        </p:nvSpPr>
        <p:spPr>
          <a:xfrm>
            <a:off x="2037993" y="3767614"/>
            <a:ext cx="5554980" cy="694373"/>
          </a:xfrm>
          <a:prstGeom prst="rect">
            <a:avLst/>
          </a:prstGeom>
          <a:noFill/>
          <a:ln/>
        </p:spPr>
        <p:txBody>
          <a:bodyPr wrap="none" rtlCol="0" anchor="t"/>
          <a:lstStyle/>
          <a:p>
            <a:pPr marL="0" indent="0">
              <a:lnSpc>
                <a:spcPts val="5468"/>
              </a:lnSpc>
              <a:buNone/>
            </a:pPr>
            <a:endParaRPr lang="en-US" sz="4374" dirty="0"/>
          </a:p>
        </p:txBody>
      </p:sp>
      <p:pic>
        <p:nvPicPr>
          <p:cNvPr id="5"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pic>
        <p:nvPicPr>
          <p:cNvPr id="1026" name="Picture 2" descr="Cómo funcionan las propiedades align-content, align-items y gap en CSS  Flexbox">
            <a:extLst>
              <a:ext uri="{FF2B5EF4-FFF2-40B4-BE49-F238E27FC236}">
                <a16:creationId xmlns:a16="http://schemas.microsoft.com/office/drawing/2014/main" id="{4A83948C-DDB1-9E8B-3345-95E871568E6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242" b="12268"/>
          <a:stretch/>
        </p:blipFill>
        <p:spPr bwMode="auto">
          <a:xfrm>
            <a:off x="1178169" y="458905"/>
            <a:ext cx="12063046" cy="6829733"/>
          </a:xfrm>
          <a:prstGeom prst="rect">
            <a:avLst/>
          </a:prstGeom>
          <a:solidFill>
            <a:schemeClr val="bg2">
              <a:lumMod val="75000"/>
            </a:schemeClr>
          </a:solidFill>
        </p:spPr>
      </p:pic>
      <p:pic>
        <p:nvPicPr>
          <p:cNvPr id="6" name="Imagen 5">
            <a:extLst>
              <a:ext uri="{FF2B5EF4-FFF2-40B4-BE49-F238E27FC236}">
                <a16:creationId xmlns:a16="http://schemas.microsoft.com/office/drawing/2014/main" id="{6DB237B9-8446-CC4A-0FEA-5B68664872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7451" y="5472134"/>
            <a:ext cx="5029403" cy="50294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60" y="0"/>
            <a:ext cx="14630400" cy="8229600"/>
          </a:xfrm>
          <a:prstGeom prst="rect">
            <a:avLst/>
          </a:prstGeom>
          <a:solidFill>
            <a:schemeClr val="bg2">
              <a:lumMod val="75000"/>
            </a:schemeClr>
          </a:solidFill>
          <a:ln/>
        </p:spPr>
        <p:txBody>
          <a:bodyPr/>
          <a:lstStyle/>
          <a:p>
            <a:endParaRPr lang="es-AR"/>
          </a:p>
        </p:txBody>
      </p:sp>
      <p:sp>
        <p:nvSpPr>
          <p:cNvPr id="4" name="Text 2"/>
          <p:cNvSpPr/>
          <p:nvPr/>
        </p:nvSpPr>
        <p:spPr>
          <a:xfrm>
            <a:off x="2983103" y="500049"/>
            <a:ext cx="7760018"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Ejemplos prácticos de Flexbox</a:t>
            </a:r>
            <a:endParaRPr lang="en-US" sz="4374" dirty="0"/>
          </a:p>
        </p:txBody>
      </p:sp>
      <p:pic>
        <p:nvPicPr>
          <p:cNvPr id="5" name="Image 0" descr="preencoded.png"/>
          <p:cNvPicPr>
            <a:picLocks noChangeAspect="1"/>
          </p:cNvPicPr>
          <p:nvPr/>
        </p:nvPicPr>
        <p:blipFill>
          <a:blip r:embed="rId3"/>
          <a:stretch>
            <a:fillRect/>
          </a:stretch>
        </p:blipFill>
        <p:spPr>
          <a:xfrm>
            <a:off x="923388" y="1527916"/>
            <a:ext cx="3295888" cy="2036921"/>
          </a:xfrm>
          <a:prstGeom prst="rect">
            <a:avLst/>
          </a:prstGeom>
        </p:spPr>
      </p:pic>
      <p:sp>
        <p:nvSpPr>
          <p:cNvPr id="6" name="Text 3"/>
          <p:cNvSpPr/>
          <p:nvPr/>
        </p:nvSpPr>
        <p:spPr>
          <a:xfrm>
            <a:off x="923388" y="3848729"/>
            <a:ext cx="2777490" cy="347186"/>
          </a:xfrm>
          <a:prstGeom prst="rect">
            <a:avLst/>
          </a:prstGeom>
          <a:noFill/>
          <a:ln/>
        </p:spPr>
        <p:txBody>
          <a:bodyPr wrap="none" rtlCol="0" anchor="t"/>
          <a:lstStyle/>
          <a:p>
            <a:pPr marL="0" indent="0" algn="l">
              <a:lnSpc>
                <a:spcPts val="2734"/>
              </a:lnSpc>
              <a:buNone/>
            </a:pPr>
            <a:r>
              <a:rPr lang="en-US" sz="3600" b="1" kern="0" spc="-66" dirty="0">
                <a:solidFill>
                  <a:srgbClr val="6600CC"/>
                </a:solidFill>
                <a:latin typeface="Inter" pitchFamily="34" charset="0"/>
                <a:ea typeface="Inter" pitchFamily="34" charset="-122"/>
                <a:cs typeface="Inter" pitchFamily="34" charset="-120"/>
              </a:rPr>
              <a:t>Barra de Navegación</a:t>
            </a:r>
            <a:endParaRPr lang="en-US" sz="3600" dirty="0">
              <a:solidFill>
                <a:srgbClr val="6600CC"/>
              </a:solidFill>
            </a:endParaRPr>
          </a:p>
        </p:txBody>
      </p:sp>
      <p:sp>
        <p:nvSpPr>
          <p:cNvPr id="7" name="Text 4"/>
          <p:cNvSpPr/>
          <p:nvPr/>
        </p:nvSpPr>
        <p:spPr>
          <a:xfrm>
            <a:off x="358759" y="4320552"/>
            <a:ext cx="4631686" cy="3097887"/>
          </a:xfrm>
          <a:prstGeom prst="rect">
            <a:avLst/>
          </a:prstGeom>
          <a:noFill/>
          <a:ln/>
        </p:spPr>
        <p:txBody>
          <a:bodyPr wrap="square" rtlCol="0" anchor="t"/>
          <a:lstStyle/>
          <a:p>
            <a:pPr marL="0" indent="0" algn="just">
              <a:lnSpc>
                <a:spcPct val="150000"/>
              </a:lnSpc>
              <a:buNone/>
            </a:pPr>
            <a:r>
              <a:rPr lang="en-US" sz="3200" kern="0" spc="-35" dirty="0">
                <a:solidFill>
                  <a:srgbClr val="E5E0DF"/>
                </a:solidFill>
                <a:latin typeface="Inter" pitchFamily="34" charset="0"/>
                <a:ea typeface="Inter" pitchFamily="34" charset="-122"/>
                <a:cs typeface="Inter" pitchFamily="34" charset="-120"/>
              </a:rPr>
              <a:t>Distribuir enlaces de navegación de manera flexible y alinearlos horizontal o verticalmente.</a:t>
            </a:r>
            <a:endParaRPr lang="en-US" sz="3200" dirty="0"/>
          </a:p>
        </p:txBody>
      </p:sp>
      <p:pic>
        <p:nvPicPr>
          <p:cNvPr id="8" name="Image 1" descr="preencoded.png"/>
          <p:cNvPicPr>
            <a:picLocks noChangeAspect="1"/>
          </p:cNvPicPr>
          <p:nvPr/>
        </p:nvPicPr>
        <p:blipFill>
          <a:blip r:embed="rId4"/>
          <a:stretch>
            <a:fillRect/>
          </a:stretch>
        </p:blipFill>
        <p:spPr>
          <a:xfrm>
            <a:off x="5407878" y="1527916"/>
            <a:ext cx="3296007" cy="2037040"/>
          </a:xfrm>
          <a:prstGeom prst="rect">
            <a:avLst/>
          </a:prstGeom>
        </p:spPr>
      </p:pic>
      <p:sp>
        <p:nvSpPr>
          <p:cNvPr id="9" name="Text 5"/>
          <p:cNvSpPr/>
          <p:nvPr/>
        </p:nvSpPr>
        <p:spPr>
          <a:xfrm>
            <a:off x="5579682" y="3896860"/>
            <a:ext cx="3722579" cy="347186"/>
          </a:xfrm>
          <a:prstGeom prst="rect">
            <a:avLst/>
          </a:prstGeom>
          <a:noFill/>
          <a:ln/>
        </p:spPr>
        <p:txBody>
          <a:bodyPr wrap="none" rtlCol="0" anchor="t"/>
          <a:lstStyle/>
          <a:p>
            <a:pPr>
              <a:lnSpc>
                <a:spcPts val="2734"/>
              </a:lnSpc>
            </a:pPr>
            <a:r>
              <a:rPr lang="en-US" sz="3600" b="1" kern="0" spc="-66" dirty="0" err="1">
                <a:solidFill>
                  <a:srgbClr val="6600CC"/>
                </a:solidFill>
                <a:latin typeface="Inter" pitchFamily="34" charset="0"/>
                <a:ea typeface="Inter" pitchFamily="34" charset="-122"/>
              </a:rPr>
              <a:t>Diseño</a:t>
            </a:r>
            <a:r>
              <a:rPr lang="en-US" sz="3600" b="1" kern="0" spc="-66" dirty="0">
                <a:solidFill>
                  <a:srgbClr val="6600CC"/>
                </a:solidFill>
                <a:latin typeface="Inter" pitchFamily="34" charset="0"/>
                <a:ea typeface="Inter" pitchFamily="34" charset="-122"/>
              </a:rPr>
              <a:t> de </a:t>
            </a:r>
            <a:r>
              <a:rPr lang="en-US" sz="3600" b="1" kern="0" spc="-66" dirty="0" err="1">
                <a:solidFill>
                  <a:srgbClr val="6600CC"/>
                </a:solidFill>
                <a:latin typeface="Inter" pitchFamily="34" charset="0"/>
                <a:ea typeface="Inter" pitchFamily="34" charset="-122"/>
              </a:rPr>
              <a:t>Tarjetas</a:t>
            </a:r>
            <a:endParaRPr lang="en-US" sz="3600" b="1" kern="0" spc="-66" dirty="0">
              <a:solidFill>
                <a:srgbClr val="6600CC"/>
              </a:solidFill>
              <a:latin typeface="Inter" pitchFamily="34" charset="0"/>
              <a:ea typeface="Inter" pitchFamily="34" charset="-122"/>
            </a:endParaRPr>
          </a:p>
        </p:txBody>
      </p:sp>
      <p:sp>
        <p:nvSpPr>
          <p:cNvPr id="10" name="Text 6"/>
          <p:cNvSpPr/>
          <p:nvPr/>
        </p:nvSpPr>
        <p:spPr>
          <a:xfrm>
            <a:off x="5579683" y="4575950"/>
            <a:ext cx="3558486" cy="3013570"/>
          </a:xfrm>
          <a:prstGeom prst="rect">
            <a:avLst/>
          </a:prstGeom>
          <a:noFill/>
          <a:ln/>
        </p:spPr>
        <p:txBody>
          <a:bodyPr wrap="square" rtlCol="0" anchor="t"/>
          <a:lstStyle/>
          <a:p>
            <a:pPr marL="0" indent="0" algn="just">
              <a:lnSpc>
                <a:spcPct val="150000"/>
              </a:lnSpc>
              <a:buNone/>
            </a:pPr>
            <a:r>
              <a:rPr lang="en-US" sz="3200" kern="0" spc="-35" dirty="0">
                <a:solidFill>
                  <a:srgbClr val="E5E0DF"/>
                </a:solidFill>
                <a:latin typeface="Inter" pitchFamily="34" charset="0"/>
                <a:ea typeface="Inter" pitchFamily="34" charset="-122"/>
              </a:rPr>
              <a:t>Crear un diseño de tarjetas adaptable y con elementos de diferente </a:t>
            </a:r>
            <a:r>
              <a:rPr lang="en-US" sz="3200" kern="0" spc="-35" dirty="0" err="1">
                <a:solidFill>
                  <a:srgbClr val="E5E0DF"/>
                </a:solidFill>
                <a:latin typeface="Inter" pitchFamily="34" charset="0"/>
                <a:ea typeface="Inter" pitchFamily="34" charset="-122"/>
              </a:rPr>
              <a:t>tamaño</a:t>
            </a:r>
            <a:r>
              <a:rPr lang="en-US" sz="3200" kern="0" spc="-35" dirty="0">
                <a:solidFill>
                  <a:srgbClr val="E5E0DF"/>
                </a:solidFill>
                <a:latin typeface="Inter" pitchFamily="34" charset="0"/>
                <a:ea typeface="Inter" pitchFamily="34" charset="-122"/>
              </a:rPr>
              <a:t>.</a:t>
            </a:r>
          </a:p>
        </p:txBody>
      </p:sp>
      <p:pic>
        <p:nvPicPr>
          <p:cNvPr id="11" name="Image 2" descr="preencoded.png"/>
          <p:cNvPicPr>
            <a:picLocks noChangeAspect="1"/>
          </p:cNvPicPr>
          <p:nvPr/>
        </p:nvPicPr>
        <p:blipFill>
          <a:blip r:embed="rId5"/>
          <a:stretch>
            <a:fillRect/>
          </a:stretch>
        </p:blipFill>
        <p:spPr>
          <a:xfrm>
            <a:off x="9726178" y="1503915"/>
            <a:ext cx="3296007" cy="2037040"/>
          </a:xfrm>
          <a:prstGeom prst="rect">
            <a:avLst/>
          </a:prstGeom>
        </p:spPr>
      </p:pic>
      <p:sp>
        <p:nvSpPr>
          <p:cNvPr id="12" name="Text 7"/>
          <p:cNvSpPr/>
          <p:nvPr/>
        </p:nvSpPr>
        <p:spPr>
          <a:xfrm>
            <a:off x="9798011" y="3832157"/>
            <a:ext cx="2777490" cy="347186"/>
          </a:xfrm>
          <a:prstGeom prst="rect">
            <a:avLst/>
          </a:prstGeom>
          <a:noFill/>
          <a:ln/>
        </p:spPr>
        <p:txBody>
          <a:bodyPr wrap="none" rtlCol="0" anchor="t"/>
          <a:lstStyle/>
          <a:p>
            <a:pPr indent="0">
              <a:lnSpc>
                <a:spcPts val="2734"/>
              </a:lnSpc>
              <a:buNone/>
            </a:pPr>
            <a:r>
              <a:rPr lang="en-US" sz="3600" b="1" kern="0" spc="-66" dirty="0">
                <a:solidFill>
                  <a:srgbClr val="6600CC"/>
                </a:solidFill>
                <a:latin typeface="Inter" pitchFamily="34" charset="0"/>
                <a:ea typeface="Inter" pitchFamily="34" charset="-122"/>
              </a:rPr>
              <a:t>Layouts </a:t>
            </a:r>
            <a:r>
              <a:rPr lang="en-US" sz="3600" b="1" kern="0" spc="-66" dirty="0" err="1">
                <a:solidFill>
                  <a:srgbClr val="6600CC"/>
                </a:solidFill>
                <a:latin typeface="Inter" pitchFamily="34" charset="0"/>
                <a:ea typeface="Inter" pitchFamily="34" charset="-122"/>
              </a:rPr>
              <a:t>Centrados</a:t>
            </a:r>
            <a:endParaRPr lang="en-US" sz="3600" b="1" kern="0" spc="-66" dirty="0">
              <a:solidFill>
                <a:srgbClr val="6600CC"/>
              </a:solidFill>
              <a:latin typeface="Inter" pitchFamily="34" charset="0"/>
              <a:ea typeface="Inter" pitchFamily="34" charset="-122"/>
            </a:endParaRPr>
          </a:p>
        </p:txBody>
      </p:sp>
      <p:sp>
        <p:nvSpPr>
          <p:cNvPr id="13" name="Text 8"/>
          <p:cNvSpPr/>
          <p:nvPr/>
        </p:nvSpPr>
        <p:spPr>
          <a:xfrm>
            <a:off x="9615461" y="4444217"/>
            <a:ext cx="4537587" cy="2819612"/>
          </a:xfrm>
          <a:prstGeom prst="rect">
            <a:avLst/>
          </a:prstGeom>
          <a:noFill/>
          <a:ln/>
        </p:spPr>
        <p:txBody>
          <a:bodyPr wrap="square" rtlCol="0" anchor="t"/>
          <a:lstStyle/>
          <a:p>
            <a:pPr marL="0" indent="0" algn="just">
              <a:lnSpc>
                <a:spcPct val="150000"/>
              </a:lnSpc>
              <a:buNone/>
            </a:pPr>
            <a:r>
              <a:rPr lang="en-US" sz="3000" kern="0" spc="-35" dirty="0">
                <a:solidFill>
                  <a:srgbClr val="E5E0DF"/>
                </a:solidFill>
                <a:latin typeface="Inter" pitchFamily="34" charset="0"/>
                <a:ea typeface="Inter" pitchFamily="34" charset="-122"/>
              </a:rPr>
              <a:t>Centrar elementos de manera vertical y horizontal utilizando las propiedades de Flexbox.</a:t>
            </a:r>
          </a:p>
        </p:txBody>
      </p:sp>
      <p:pic>
        <p:nvPicPr>
          <p:cNvPr id="14"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pic>
        <p:nvPicPr>
          <p:cNvPr id="15" name="Imagen 14">
            <a:extLst>
              <a:ext uri="{FF2B5EF4-FFF2-40B4-BE49-F238E27FC236}">
                <a16:creationId xmlns:a16="http://schemas.microsoft.com/office/drawing/2014/main" id="{EE6ACA16-E0ED-5362-F7B5-28037272A309}"/>
              </a:ext>
            </a:extLst>
          </p:cNvPr>
          <p:cNvPicPr>
            <a:picLocks noChangeAspect="1"/>
          </p:cNvPicPr>
          <p:nvPr/>
        </p:nvPicPr>
        <p:blipFill>
          <a:blip r:embed="rId8"/>
          <a:stretch>
            <a:fillRect/>
          </a:stretch>
        </p:blipFill>
        <p:spPr>
          <a:xfrm>
            <a:off x="9686319" y="5477278"/>
            <a:ext cx="5029636" cy="502963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0"/>
            <a:ext cx="14630400" cy="8229600"/>
          </a:xfrm>
          <a:prstGeom prst="rect">
            <a:avLst/>
          </a:prstGeom>
          <a:solidFill>
            <a:schemeClr val="bg2">
              <a:lumMod val="75000"/>
            </a:schemeClr>
          </a:solidFill>
          <a:ln/>
        </p:spPr>
        <p:txBody>
          <a:bodyPr/>
          <a:lstStyle/>
          <a:p>
            <a:endParaRPr lang="es-AR"/>
          </a:p>
        </p:txBody>
      </p:sp>
      <p:pic>
        <p:nvPicPr>
          <p:cNvPr id="4" name="Image 0" descr="preencoded.png"/>
          <p:cNvPicPr>
            <a:picLocks noChangeAspect="1"/>
          </p:cNvPicPr>
          <p:nvPr/>
        </p:nvPicPr>
        <p:blipFill>
          <a:blip r:embed="rId3"/>
          <a:stretch>
            <a:fillRect/>
          </a:stretch>
        </p:blipFill>
        <p:spPr>
          <a:xfrm>
            <a:off x="-7620" y="0"/>
            <a:ext cx="3657600" cy="8229600"/>
          </a:xfrm>
          <a:prstGeom prst="rect">
            <a:avLst/>
          </a:prstGeom>
        </p:spPr>
      </p:pic>
      <p:sp>
        <p:nvSpPr>
          <p:cNvPr id="5" name="Text 2"/>
          <p:cNvSpPr/>
          <p:nvPr/>
        </p:nvSpPr>
        <p:spPr>
          <a:xfrm>
            <a:off x="5904844" y="800635"/>
            <a:ext cx="625613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Conceptos clave de Grid</a:t>
            </a:r>
            <a:endParaRPr lang="en-US" sz="4374" dirty="0"/>
          </a:p>
        </p:txBody>
      </p:sp>
      <p:sp>
        <p:nvSpPr>
          <p:cNvPr id="6" name="Shape 3"/>
          <p:cNvSpPr/>
          <p:nvPr/>
        </p:nvSpPr>
        <p:spPr>
          <a:xfrm>
            <a:off x="4104917" y="2078177"/>
            <a:ext cx="499943" cy="499943"/>
          </a:xfrm>
          <a:prstGeom prst="roundRect">
            <a:avLst>
              <a:gd name="adj" fmla="val 20000"/>
            </a:avLst>
          </a:prstGeom>
          <a:solidFill>
            <a:srgbClr val="110080"/>
          </a:solidFill>
          <a:ln w="7620">
            <a:solidFill>
              <a:srgbClr val="2A1999"/>
            </a:solidFill>
            <a:prstDash val="solid"/>
          </a:ln>
        </p:spPr>
        <p:txBody>
          <a:bodyPr/>
          <a:lstStyle/>
          <a:p>
            <a:endParaRPr lang="es-AR"/>
          </a:p>
        </p:txBody>
      </p:sp>
      <p:sp>
        <p:nvSpPr>
          <p:cNvPr id="7" name="Text 4"/>
          <p:cNvSpPr/>
          <p:nvPr/>
        </p:nvSpPr>
        <p:spPr>
          <a:xfrm>
            <a:off x="4278332" y="2066465"/>
            <a:ext cx="153114"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1</a:t>
            </a:r>
            <a:endParaRPr lang="en-US" sz="2624" dirty="0"/>
          </a:p>
        </p:txBody>
      </p:sp>
      <p:sp>
        <p:nvSpPr>
          <p:cNvPr id="8" name="Text 5"/>
          <p:cNvSpPr/>
          <p:nvPr/>
        </p:nvSpPr>
        <p:spPr>
          <a:xfrm>
            <a:off x="4845606" y="2066465"/>
            <a:ext cx="277749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Contenedor Grid</a:t>
            </a:r>
            <a:endParaRPr lang="en-US" sz="2187" dirty="0"/>
          </a:p>
        </p:txBody>
      </p:sp>
      <p:sp>
        <p:nvSpPr>
          <p:cNvPr id="9" name="Text 6"/>
          <p:cNvSpPr/>
          <p:nvPr/>
        </p:nvSpPr>
        <p:spPr>
          <a:xfrm>
            <a:off x="4845606" y="2527297"/>
            <a:ext cx="3820001" cy="2383750"/>
          </a:xfrm>
          <a:prstGeom prst="rect">
            <a:avLst/>
          </a:prstGeom>
          <a:noFill/>
          <a:ln/>
        </p:spPr>
        <p:txBody>
          <a:bodyPr wrap="square" rtlCol="0" anchor="t"/>
          <a:lstStyle/>
          <a:p>
            <a:pPr marL="0" indent="0" algn="just">
              <a:lnSpc>
                <a:spcPts val="2624"/>
              </a:lnSpc>
              <a:buNone/>
            </a:pPr>
            <a:r>
              <a:rPr lang="en-US" sz="2400" kern="0" spc="-35" dirty="0">
                <a:solidFill>
                  <a:srgbClr val="6600CC"/>
                </a:solidFill>
                <a:latin typeface="Inter" pitchFamily="34" charset="0"/>
                <a:ea typeface="Inter" pitchFamily="34" charset="-122"/>
                <a:cs typeface="Inter" pitchFamily="34" charset="-120"/>
              </a:rPr>
              <a:t>El contenedor "display: grid" define una estructura de filas y </a:t>
            </a:r>
            <a:r>
              <a:rPr lang="en-US" sz="2400" kern="0" spc="-35" dirty="0" err="1">
                <a:solidFill>
                  <a:srgbClr val="6600CC"/>
                </a:solidFill>
                <a:latin typeface="Inter" pitchFamily="34" charset="0"/>
                <a:ea typeface="Inter" pitchFamily="34" charset="-122"/>
                <a:cs typeface="Inter" pitchFamily="34" charset="-120"/>
              </a:rPr>
              <a:t>columnas</a:t>
            </a:r>
            <a:r>
              <a:rPr lang="en-US" sz="2400" kern="0" spc="-35" dirty="0">
                <a:solidFill>
                  <a:srgbClr val="6600CC"/>
                </a:solidFill>
                <a:latin typeface="Inter" pitchFamily="34" charset="0"/>
                <a:ea typeface="Inter" pitchFamily="34" charset="-122"/>
                <a:cs typeface="Inter" pitchFamily="34" charset="-120"/>
              </a:rPr>
              <a:t>.</a:t>
            </a:r>
          </a:p>
          <a:p>
            <a:pPr algn="just">
              <a:lnSpc>
                <a:spcPts val="2624"/>
              </a:lnSpc>
            </a:pPr>
            <a:r>
              <a:rPr lang="en-US" sz="2400" kern="0" spc="-35" dirty="0">
                <a:solidFill>
                  <a:srgbClr val="E5E0DF"/>
                </a:solidFill>
                <a:latin typeface="Inter" pitchFamily="34" charset="0"/>
                <a:ea typeface="Inter" pitchFamily="34" charset="-122"/>
                <a:cs typeface="Inter" pitchFamily="34" charset="-120"/>
              </a:rPr>
              <a:t>El </a:t>
            </a:r>
            <a:r>
              <a:rPr lang="en-US" sz="2400" b="1" kern="0" spc="-35" dirty="0" err="1">
                <a:solidFill>
                  <a:srgbClr val="E5E0DF"/>
                </a:solidFill>
                <a:latin typeface="Inter" pitchFamily="34" charset="0"/>
                <a:ea typeface="Inter" pitchFamily="34" charset="-122"/>
                <a:cs typeface="Inter" pitchFamily="34" charset="-120"/>
              </a:rPr>
              <a:t>contenedor</a:t>
            </a:r>
            <a:r>
              <a:rPr lang="en-US" sz="2400" b="1" kern="0" spc="-35" dirty="0">
                <a:solidFill>
                  <a:srgbClr val="E5E0DF"/>
                </a:solidFill>
                <a:latin typeface="Inter" pitchFamily="34" charset="0"/>
                <a:ea typeface="Inter" pitchFamily="34" charset="-122"/>
                <a:cs typeface="Inter" pitchFamily="34" charset="-120"/>
              </a:rPr>
              <a:t> Grid</a:t>
            </a:r>
            <a:r>
              <a:rPr lang="en-US" sz="2400" kern="0" spc="-35" dirty="0">
                <a:solidFill>
                  <a:srgbClr val="E5E0DF"/>
                </a:solidFill>
                <a:latin typeface="Inter" pitchFamily="34" charset="0"/>
                <a:ea typeface="Inter" pitchFamily="34" charset="-122"/>
                <a:cs typeface="Inter" pitchFamily="34" charset="-120"/>
              </a:rPr>
              <a:t>, </a:t>
            </a:r>
            <a:r>
              <a:rPr lang="en-US" sz="2400" kern="0" spc="-35" dirty="0" err="1">
                <a:solidFill>
                  <a:srgbClr val="E5E0DF"/>
                </a:solidFill>
                <a:latin typeface="Inter" pitchFamily="34" charset="0"/>
                <a:ea typeface="Inter" pitchFamily="34" charset="-122"/>
                <a:cs typeface="Inter" pitchFamily="34" charset="-120"/>
              </a:rPr>
              <a:t>definido</a:t>
            </a:r>
            <a:r>
              <a:rPr lang="en-US" sz="2400" kern="0" spc="-35" dirty="0">
                <a:solidFill>
                  <a:srgbClr val="E5E0DF"/>
                </a:solidFill>
                <a:latin typeface="Inter" pitchFamily="34" charset="0"/>
                <a:ea typeface="Inter" pitchFamily="34" charset="-122"/>
                <a:cs typeface="Inter" pitchFamily="34" charset="-120"/>
              </a:rPr>
              <a:t> con "display: grid", </a:t>
            </a:r>
            <a:r>
              <a:rPr lang="en-US" sz="2400" kern="0" spc="-35" dirty="0" err="1">
                <a:solidFill>
                  <a:srgbClr val="E5E0DF"/>
                </a:solidFill>
                <a:latin typeface="Inter" pitchFamily="34" charset="0"/>
                <a:ea typeface="Inter" pitchFamily="34" charset="-122"/>
                <a:cs typeface="Inter" pitchFamily="34" charset="-120"/>
              </a:rPr>
              <a:t>establece</a:t>
            </a:r>
            <a:r>
              <a:rPr lang="en-US" sz="2400" kern="0" spc="-35" dirty="0">
                <a:solidFill>
                  <a:srgbClr val="E5E0DF"/>
                </a:solidFill>
                <a:latin typeface="Inter" pitchFamily="34" charset="0"/>
                <a:ea typeface="Inter" pitchFamily="34" charset="-122"/>
                <a:cs typeface="Inter" pitchFamily="34" charset="-120"/>
              </a:rPr>
              <a:t> </a:t>
            </a:r>
            <a:r>
              <a:rPr lang="en-US" sz="2400" kern="0" spc="-35" dirty="0" err="1">
                <a:solidFill>
                  <a:srgbClr val="E5E0DF"/>
                </a:solidFill>
                <a:latin typeface="Inter" pitchFamily="34" charset="0"/>
                <a:ea typeface="Inter" pitchFamily="34" charset="-122"/>
                <a:cs typeface="Inter" pitchFamily="34" charset="-120"/>
              </a:rPr>
              <a:t>una</a:t>
            </a:r>
            <a:r>
              <a:rPr lang="en-US" sz="2400" kern="0" spc="-35" dirty="0">
                <a:solidFill>
                  <a:srgbClr val="E5E0DF"/>
                </a:solidFill>
                <a:latin typeface="Inter" pitchFamily="34" charset="0"/>
                <a:ea typeface="Inter" pitchFamily="34" charset="-122"/>
                <a:cs typeface="Inter" pitchFamily="34" charset="-120"/>
              </a:rPr>
              <a:t> </a:t>
            </a:r>
            <a:r>
              <a:rPr lang="en-US" sz="2400" kern="0" spc="-35" dirty="0" err="1">
                <a:solidFill>
                  <a:srgbClr val="E5E0DF"/>
                </a:solidFill>
                <a:latin typeface="Inter" pitchFamily="34" charset="0"/>
                <a:ea typeface="Inter" pitchFamily="34" charset="-122"/>
                <a:cs typeface="Inter" pitchFamily="34" charset="-120"/>
              </a:rPr>
              <a:t>estructura</a:t>
            </a:r>
            <a:r>
              <a:rPr lang="en-US" sz="2400" kern="0" spc="-35" dirty="0">
                <a:solidFill>
                  <a:srgbClr val="E5E0DF"/>
                </a:solidFill>
                <a:latin typeface="Inter" pitchFamily="34" charset="0"/>
                <a:ea typeface="Inter" pitchFamily="34" charset="-122"/>
                <a:cs typeface="Inter" pitchFamily="34" charset="-120"/>
              </a:rPr>
              <a:t> de </a:t>
            </a:r>
            <a:r>
              <a:rPr lang="en-US" sz="2400" kern="0" spc="-35" dirty="0" err="1">
                <a:solidFill>
                  <a:srgbClr val="E5E0DF"/>
                </a:solidFill>
                <a:latin typeface="Inter" pitchFamily="34" charset="0"/>
                <a:ea typeface="Inter" pitchFamily="34" charset="-122"/>
                <a:cs typeface="Inter" pitchFamily="34" charset="-120"/>
              </a:rPr>
              <a:t>filas</a:t>
            </a:r>
            <a:r>
              <a:rPr lang="en-US" sz="2400" kern="0" spc="-35" dirty="0">
                <a:solidFill>
                  <a:srgbClr val="E5E0DF"/>
                </a:solidFill>
                <a:latin typeface="Inter" pitchFamily="34" charset="0"/>
                <a:ea typeface="Inter" pitchFamily="34" charset="-122"/>
                <a:cs typeface="Inter" pitchFamily="34" charset="-120"/>
              </a:rPr>
              <a:t> y </a:t>
            </a:r>
            <a:r>
              <a:rPr lang="en-US" sz="2400" kern="0" spc="-35" dirty="0" err="1">
                <a:solidFill>
                  <a:srgbClr val="E5E0DF"/>
                </a:solidFill>
                <a:latin typeface="Inter" pitchFamily="34" charset="0"/>
                <a:ea typeface="Inter" pitchFamily="34" charset="-122"/>
                <a:cs typeface="Inter" pitchFamily="34" charset="-120"/>
              </a:rPr>
              <a:t>columnas</a:t>
            </a:r>
            <a:r>
              <a:rPr lang="en-US" sz="2400" kern="0" spc="-35" dirty="0">
                <a:solidFill>
                  <a:srgbClr val="E5E0DF"/>
                </a:solidFill>
                <a:latin typeface="Inter" pitchFamily="34" charset="0"/>
                <a:ea typeface="Inter" pitchFamily="34" charset="-122"/>
                <a:cs typeface="Inter" pitchFamily="34" charset="-120"/>
              </a:rPr>
              <a:t> para </a:t>
            </a:r>
            <a:r>
              <a:rPr lang="en-US" sz="2400" kern="0" spc="-35" dirty="0" err="1">
                <a:solidFill>
                  <a:srgbClr val="E5E0DF"/>
                </a:solidFill>
                <a:latin typeface="Inter" pitchFamily="34" charset="0"/>
                <a:ea typeface="Inter" pitchFamily="34" charset="-122"/>
                <a:cs typeface="Inter" pitchFamily="34" charset="-120"/>
              </a:rPr>
              <a:t>organizar</a:t>
            </a:r>
            <a:r>
              <a:rPr lang="en-US" sz="2400" kern="0" spc="-35" dirty="0">
                <a:solidFill>
                  <a:srgbClr val="E5E0DF"/>
                </a:solidFill>
                <a:latin typeface="Inter" pitchFamily="34" charset="0"/>
                <a:ea typeface="Inter" pitchFamily="34" charset="-122"/>
                <a:cs typeface="Inter" pitchFamily="34" charset="-120"/>
              </a:rPr>
              <a:t> </a:t>
            </a:r>
            <a:r>
              <a:rPr lang="en-US" sz="2400" kern="0" spc="-35" dirty="0" err="1">
                <a:solidFill>
                  <a:srgbClr val="E5E0DF"/>
                </a:solidFill>
                <a:latin typeface="Inter" pitchFamily="34" charset="0"/>
                <a:ea typeface="Inter" pitchFamily="34" charset="-122"/>
                <a:cs typeface="Inter" pitchFamily="34" charset="-120"/>
              </a:rPr>
              <a:t>los</a:t>
            </a:r>
            <a:r>
              <a:rPr lang="en-US" sz="2400" kern="0" spc="-35" dirty="0">
                <a:solidFill>
                  <a:srgbClr val="E5E0DF"/>
                </a:solidFill>
                <a:latin typeface="Inter" pitchFamily="34" charset="0"/>
                <a:ea typeface="Inter" pitchFamily="34" charset="-122"/>
                <a:cs typeface="Inter" pitchFamily="34" charset="-120"/>
              </a:rPr>
              <a:t> elementos </a:t>
            </a:r>
            <a:r>
              <a:rPr lang="en-US" sz="2400" kern="0" spc="-35" dirty="0" err="1">
                <a:solidFill>
                  <a:srgbClr val="E5E0DF"/>
                </a:solidFill>
                <a:latin typeface="Inter" pitchFamily="34" charset="0"/>
                <a:ea typeface="Inter" pitchFamily="34" charset="-122"/>
                <a:cs typeface="Inter" pitchFamily="34" charset="-120"/>
              </a:rPr>
              <a:t>hijos</a:t>
            </a:r>
            <a:r>
              <a:rPr lang="en-US" sz="2400" kern="0" spc="-35" dirty="0">
                <a:solidFill>
                  <a:srgbClr val="E5E0DF"/>
                </a:solidFill>
                <a:latin typeface="Inter" pitchFamily="34" charset="0"/>
                <a:ea typeface="Inter" pitchFamily="34" charset="-122"/>
                <a:cs typeface="Inter" pitchFamily="34" charset="-120"/>
              </a:rPr>
              <a:t> de </a:t>
            </a:r>
            <a:r>
              <a:rPr lang="en-US" sz="2400" kern="0" spc="-35" dirty="0" err="1">
                <a:solidFill>
                  <a:srgbClr val="E5E0DF"/>
                </a:solidFill>
                <a:latin typeface="Inter" pitchFamily="34" charset="0"/>
                <a:ea typeface="Inter" pitchFamily="34" charset="-122"/>
                <a:cs typeface="Inter" pitchFamily="34" charset="-120"/>
              </a:rPr>
              <a:t>manera</a:t>
            </a:r>
            <a:r>
              <a:rPr lang="en-US" sz="2400" kern="0" spc="-35" dirty="0">
                <a:solidFill>
                  <a:srgbClr val="E5E0DF"/>
                </a:solidFill>
                <a:latin typeface="Inter" pitchFamily="34" charset="0"/>
                <a:ea typeface="Inter" pitchFamily="34" charset="-122"/>
                <a:cs typeface="Inter" pitchFamily="34" charset="-120"/>
              </a:rPr>
              <a:t> </a:t>
            </a:r>
            <a:r>
              <a:rPr lang="en-US" sz="2400" kern="0" spc="-35" dirty="0" err="1">
                <a:solidFill>
                  <a:srgbClr val="E5E0DF"/>
                </a:solidFill>
                <a:latin typeface="Inter" pitchFamily="34" charset="0"/>
                <a:ea typeface="Inter" pitchFamily="34" charset="-122"/>
                <a:cs typeface="Inter" pitchFamily="34" charset="-120"/>
              </a:rPr>
              <a:t>sistemática</a:t>
            </a:r>
            <a:r>
              <a:rPr lang="en-US" sz="2400" kern="0" spc="-35" dirty="0">
                <a:solidFill>
                  <a:srgbClr val="E5E0DF"/>
                </a:solidFill>
                <a:latin typeface="Inter" pitchFamily="34" charset="0"/>
                <a:ea typeface="Inter" pitchFamily="34" charset="-122"/>
                <a:cs typeface="Inter" pitchFamily="34" charset="-120"/>
              </a:rPr>
              <a:t> y </a:t>
            </a:r>
            <a:r>
              <a:rPr lang="en-US" sz="2400" kern="0" spc="-35" dirty="0" err="1">
                <a:solidFill>
                  <a:srgbClr val="E5E0DF"/>
                </a:solidFill>
                <a:latin typeface="Inter" pitchFamily="34" charset="0"/>
                <a:ea typeface="Inter" pitchFamily="34" charset="-122"/>
                <a:cs typeface="Inter" pitchFamily="34" charset="-120"/>
              </a:rPr>
              <a:t>controlada</a:t>
            </a:r>
            <a:r>
              <a:rPr lang="en-US" sz="2400" kern="0" spc="-35" dirty="0">
                <a:solidFill>
                  <a:srgbClr val="E5E0DF"/>
                </a:solidFill>
                <a:latin typeface="Inter" pitchFamily="34" charset="0"/>
                <a:ea typeface="Inter" pitchFamily="34" charset="-122"/>
                <a:cs typeface="Inter" pitchFamily="34" charset="-120"/>
              </a:rPr>
              <a:t>.</a:t>
            </a:r>
            <a:endParaRPr lang="en-US" sz="2400" dirty="0"/>
          </a:p>
          <a:p>
            <a:pPr marL="0" indent="0">
              <a:lnSpc>
                <a:spcPts val="2624"/>
              </a:lnSpc>
              <a:buNone/>
            </a:pPr>
            <a:endParaRPr lang="en-US" sz="1750" dirty="0"/>
          </a:p>
        </p:txBody>
      </p:sp>
      <p:sp>
        <p:nvSpPr>
          <p:cNvPr id="10" name="Shape 7"/>
          <p:cNvSpPr/>
          <p:nvPr/>
        </p:nvSpPr>
        <p:spPr>
          <a:xfrm>
            <a:off x="9299869" y="2220618"/>
            <a:ext cx="499943" cy="499943"/>
          </a:xfrm>
          <a:prstGeom prst="roundRect">
            <a:avLst>
              <a:gd name="adj" fmla="val 20000"/>
            </a:avLst>
          </a:prstGeom>
          <a:solidFill>
            <a:srgbClr val="110080"/>
          </a:solidFill>
          <a:ln w="7620">
            <a:solidFill>
              <a:srgbClr val="2A1999"/>
            </a:solidFill>
            <a:prstDash val="solid"/>
          </a:ln>
        </p:spPr>
        <p:txBody>
          <a:bodyPr/>
          <a:lstStyle/>
          <a:p>
            <a:endParaRPr lang="es-AR"/>
          </a:p>
        </p:txBody>
      </p:sp>
      <p:sp>
        <p:nvSpPr>
          <p:cNvPr id="11" name="Text 8"/>
          <p:cNvSpPr/>
          <p:nvPr/>
        </p:nvSpPr>
        <p:spPr>
          <a:xfrm>
            <a:off x="9449829" y="2205410"/>
            <a:ext cx="200025"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2</a:t>
            </a:r>
            <a:endParaRPr lang="en-US" sz="2624" dirty="0"/>
          </a:p>
        </p:txBody>
      </p:sp>
      <p:sp>
        <p:nvSpPr>
          <p:cNvPr id="12" name="Text 9"/>
          <p:cNvSpPr/>
          <p:nvPr/>
        </p:nvSpPr>
        <p:spPr>
          <a:xfrm>
            <a:off x="10087840" y="2205410"/>
            <a:ext cx="277749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Unidades de Grid</a:t>
            </a:r>
            <a:endParaRPr lang="en-US" sz="2187" dirty="0"/>
          </a:p>
        </p:txBody>
      </p:sp>
      <p:sp>
        <p:nvSpPr>
          <p:cNvPr id="13" name="Text 10"/>
          <p:cNvSpPr/>
          <p:nvPr/>
        </p:nvSpPr>
        <p:spPr>
          <a:xfrm>
            <a:off x="9861233" y="2763113"/>
            <a:ext cx="3820001" cy="2147933"/>
          </a:xfrm>
          <a:prstGeom prst="rect">
            <a:avLst/>
          </a:prstGeom>
          <a:noFill/>
          <a:ln/>
        </p:spPr>
        <p:txBody>
          <a:bodyPr wrap="square" rtlCol="0" anchor="t"/>
          <a:lstStyle/>
          <a:p>
            <a:pPr marL="0" indent="0">
              <a:lnSpc>
                <a:spcPts val="2624"/>
              </a:lnSpc>
              <a:buNone/>
            </a:pPr>
            <a:r>
              <a:rPr lang="en-US" sz="2000" kern="0" spc="-35" dirty="0">
                <a:solidFill>
                  <a:srgbClr val="E5E0DF"/>
                </a:solidFill>
                <a:latin typeface="Inter" pitchFamily="34" charset="0"/>
                <a:ea typeface="Inter" pitchFamily="34" charset="-122"/>
                <a:cs typeface="Inter" pitchFamily="34" charset="-120"/>
              </a:rPr>
              <a:t>Grid utiliza unidades de medida como fr, % o px para definir el tamaño de las filas y </a:t>
            </a:r>
            <a:r>
              <a:rPr lang="en-US" sz="2000" kern="0" spc="-35" dirty="0" err="1">
                <a:solidFill>
                  <a:srgbClr val="E5E0DF"/>
                </a:solidFill>
                <a:latin typeface="Inter" pitchFamily="34" charset="0"/>
                <a:ea typeface="Inter" pitchFamily="34" charset="-122"/>
                <a:cs typeface="Inter" pitchFamily="34" charset="-120"/>
              </a:rPr>
              <a:t>columnas</a:t>
            </a:r>
            <a:r>
              <a:rPr lang="en-US" sz="2000" kern="0" spc="-35" dirty="0">
                <a:solidFill>
                  <a:srgbClr val="E5E0DF"/>
                </a:solidFill>
                <a:latin typeface="Inter" pitchFamily="34" charset="0"/>
                <a:ea typeface="Inter" pitchFamily="34" charset="-122"/>
                <a:cs typeface="Inter" pitchFamily="34" charset="-120"/>
              </a:rPr>
              <a:t>.</a:t>
            </a:r>
          </a:p>
          <a:p>
            <a:pPr marL="0" indent="0">
              <a:lnSpc>
                <a:spcPts val="2624"/>
              </a:lnSpc>
              <a:buNone/>
            </a:pPr>
            <a:r>
              <a:rPr lang="en-US" sz="2000" kern="0" spc="-35" dirty="0" err="1">
                <a:solidFill>
                  <a:srgbClr val="6600CC"/>
                </a:solidFill>
                <a:latin typeface="Inter" pitchFamily="34" charset="0"/>
                <a:ea typeface="Inter" pitchFamily="34" charset="-122"/>
                <a:cs typeface="Inter" pitchFamily="34" charset="-120"/>
              </a:rPr>
              <a:t>Esto</a:t>
            </a:r>
            <a:r>
              <a:rPr lang="en-US" sz="2000" kern="0" spc="-35" dirty="0">
                <a:solidFill>
                  <a:srgbClr val="6600CC"/>
                </a:solidFill>
                <a:latin typeface="Inter" pitchFamily="34" charset="0"/>
                <a:ea typeface="Inter" pitchFamily="34" charset="-122"/>
                <a:cs typeface="Inter" pitchFamily="34" charset="-120"/>
              </a:rPr>
              <a:t> </a:t>
            </a:r>
            <a:r>
              <a:rPr lang="en-US" sz="2000" kern="0" spc="-35" dirty="0" err="1">
                <a:solidFill>
                  <a:srgbClr val="6600CC"/>
                </a:solidFill>
                <a:latin typeface="Inter" pitchFamily="34" charset="0"/>
                <a:ea typeface="Inter" pitchFamily="34" charset="-122"/>
                <a:cs typeface="Inter" pitchFamily="34" charset="-120"/>
              </a:rPr>
              <a:t>brinda</a:t>
            </a:r>
            <a:r>
              <a:rPr lang="en-US" sz="2000" kern="0" spc="-35" dirty="0">
                <a:solidFill>
                  <a:srgbClr val="6600CC"/>
                </a:solidFill>
                <a:latin typeface="Inter" pitchFamily="34" charset="0"/>
                <a:ea typeface="Inter" pitchFamily="34" charset="-122"/>
                <a:cs typeface="Inter" pitchFamily="34" charset="-120"/>
              </a:rPr>
              <a:t> un control sin </a:t>
            </a:r>
            <a:r>
              <a:rPr lang="en-US" sz="2000" kern="0" spc="-35" dirty="0" err="1">
                <a:solidFill>
                  <a:srgbClr val="6600CC"/>
                </a:solidFill>
                <a:latin typeface="Inter" pitchFamily="34" charset="0"/>
                <a:ea typeface="Inter" pitchFamily="34" charset="-122"/>
                <a:cs typeface="Inter" pitchFamily="34" charset="-120"/>
              </a:rPr>
              <a:t>precedentes</a:t>
            </a:r>
            <a:r>
              <a:rPr lang="en-US" sz="2000" kern="0" spc="-35" dirty="0">
                <a:solidFill>
                  <a:srgbClr val="6600CC"/>
                </a:solidFill>
                <a:latin typeface="Inter" pitchFamily="34" charset="0"/>
                <a:ea typeface="Inter" pitchFamily="34" charset="-122"/>
                <a:cs typeface="Inter" pitchFamily="34" charset="-120"/>
              </a:rPr>
              <a:t> </a:t>
            </a:r>
            <a:r>
              <a:rPr lang="en-US" sz="2000" kern="0" spc="-35" dirty="0" err="1">
                <a:solidFill>
                  <a:srgbClr val="6600CC"/>
                </a:solidFill>
                <a:latin typeface="Inter" pitchFamily="34" charset="0"/>
                <a:ea typeface="Inter" pitchFamily="34" charset="-122"/>
                <a:cs typeface="Inter" pitchFamily="34" charset="-120"/>
              </a:rPr>
              <a:t>sobre</a:t>
            </a:r>
            <a:r>
              <a:rPr lang="en-US" sz="2000" kern="0" spc="-35" dirty="0">
                <a:solidFill>
                  <a:srgbClr val="6600CC"/>
                </a:solidFill>
                <a:latin typeface="Inter" pitchFamily="34" charset="0"/>
                <a:ea typeface="Inter" pitchFamily="34" charset="-122"/>
                <a:cs typeface="Inter" pitchFamily="34" charset="-120"/>
              </a:rPr>
              <a:t> la </a:t>
            </a:r>
            <a:r>
              <a:rPr lang="en-US" sz="2000" kern="0" spc="-35" dirty="0" err="1">
                <a:solidFill>
                  <a:srgbClr val="6600CC"/>
                </a:solidFill>
                <a:latin typeface="Inter" pitchFamily="34" charset="0"/>
                <a:ea typeface="Inter" pitchFamily="34" charset="-122"/>
                <a:cs typeface="Inter" pitchFamily="34" charset="-120"/>
              </a:rPr>
              <a:t>distribución</a:t>
            </a:r>
            <a:r>
              <a:rPr lang="en-US" sz="2000" kern="0" spc="-35" dirty="0">
                <a:solidFill>
                  <a:srgbClr val="6600CC"/>
                </a:solidFill>
                <a:latin typeface="Inter" pitchFamily="34" charset="0"/>
                <a:ea typeface="Inter" pitchFamily="34" charset="-122"/>
                <a:cs typeface="Inter" pitchFamily="34" charset="-120"/>
              </a:rPr>
              <a:t> de </a:t>
            </a:r>
            <a:r>
              <a:rPr lang="en-US" sz="2000" kern="0" spc="-35" dirty="0" err="1">
                <a:solidFill>
                  <a:srgbClr val="6600CC"/>
                </a:solidFill>
                <a:latin typeface="Inter" pitchFamily="34" charset="0"/>
                <a:ea typeface="Inter" pitchFamily="34" charset="-122"/>
                <a:cs typeface="Inter" pitchFamily="34" charset="-120"/>
              </a:rPr>
              <a:t>los</a:t>
            </a:r>
            <a:r>
              <a:rPr lang="en-US" sz="2000" kern="0" spc="-35" dirty="0">
                <a:solidFill>
                  <a:srgbClr val="6600CC"/>
                </a:solidFill>
                <a:latin typeface="Inter" pitchFamily="34" charset="0"/>
                <a:ea typeface="Inter" pitchFamily="34" charset="-122"/>
                <a:cs typeface="Inter" pitchFamily="34" charset="-120"/>
              </a:rPr>
              <a:t> elementos </a:t>
            </a:r>
            <a:r>
              <a:rPr lang="en-US" sz="2000" kern="0" spc="-35" dirty="0" err="1">
                <a:solidFill>
                  <a:srgbClr val="6600CC"/>
                </a:solidFill>
                <a:latin typeface="Inter" pitchFamily="34" charset="0"/>
                <a:ea typeface="Inter" pitchFamily="34" charset="-122"/>
                <a:cs typeface="Inter" pitchFamily="34" charset="-120"/>
              </a:rPr>
              <a:t>en</a:t>
            </a:r>
            <a:r>
              <a:rPr lang="en-US" sz="2000" kern="0" spc="-35" dirty="0">
                <a:solidFill>
                  <a:srgbClr val="6600CC"/>
                </a:solidFill>
                <a:latin typeface="Inter" pitchFamily="34" charset="0"/>
                <a:ea typeface="Inter" pitchFamily="34" charset="-122"/>
                <a:cs typeface="Inter" pitchFamily="34" charset="-120"/>
              </a:rPr>
              <a:t> la </a:t>
            </a:r>
            <a:r>
              <a:rPr lang="en-US" sz="2000" kern="0" spc="-35" dirty="0" err="1">
                <a:solidFill>
                  <a:srgbClr val="6600CC"/>
                </a:solidFill>
                <a:latin typeface="Inter" pitchFamily="34" charset="0"/>
                <a:ea typeface="Inter" pitchFamily="34" charset="-122"/>
                <a:cs typeface="Inter" pitchFamily="34" charset="-120"/>
              </a:rPr>
              <a:t>página</a:t>
            </a:r>
            <a:r>
              <a:rPr lang="en-US" sz="2000" kern="0" spc="-35" dirty="0">
                <a:solidFill>
                  <a:srgbClr val="6600CC"/>
                </a:solidFill>
                <a:latin typeface="Inter" pitchFamily="34" charset="0"/>
                <a:ea typeface="Inter" pitchFamily="34" charset="-122"/>
                <a:cs typeface="Inter" pitchFamily="34" charset="-120"/>
              </a:rPr>
              <a:t>.</a:t>
            </a:r>
            <a:endParaRPr lang="en-US" sz="2000" dirty="0"/>
          </a:p>
        </p:txBody>
      </p:sp>
      <p:sp>
        <p:nvSpPr>
          <p:cNvPr id="14" name="Shape 11"/>
          <p:cNvSpPr/>
          <p:nvPr/>
        </p:nvSpPr>
        <p:spPr>
          <a:xfrm>
            <a:off x="4232532" y="5902410"/>
            <a:ext cx="499943" cy="499943"/>
          </a:xfrm>
          <a:prstGeom prst="roundRect">
            <a:avLst>
              <a:gd name="adj" fmla="val 20000"/>
            </a:avLst>
          </a:prstGeom>
          <a:solidFill>
            <a:srgbClr val="110080"/>
          </a:solidFill>
          <a:ln w="7620">
            <a:solidFill>
              <a:srgbClr val="2A1999"/>
            </a:solidFill>
            <a:prstDash val="solid"/>
          </a:ln>
        </p:spPr>
        <p:txBody>
          <a:bodyPr/>
          <a:lstStyle/>
          <a:p>
            <a:endParaRPr lang="es-AR"/>
          </a:p>
        </p:txBody>
      </p:sp>
      <p:sp>
        <p:nvSpPr>
          <p:cNvPr id="15" name="Text 12"/>
          <p:cNvSpPr/>
          <p:nvPr/>
        </p:nvSpPr>
        <p:spPr>
          <a:xfrm>
            <a:off x="4422118" y="5886688"/>
            <a:ext cx="209788" cy="416481"/>
          </a:xfrm>
          <a:prstGeom prst="rect">
            <a:avLst/>
          </a:prstGeom>
          <a:noFill/>
          <a:ln/>
        </p:spPr>
        <p:txBody>
          <a:bodyPr wrap="none" rtlCol="0" anchor="t"/>
          <a:lstStyle/>
          <a:p>
            <a:pPr marL="0" indent="0" algn="ctr">
              <a:lnSpc>
                <a:spcPts val="3281"/>
              </a:lnSpc>
              <a:buNone/>
            </a:pPr>
            <a:r>
              <a:rPr lang="en-US" sz="2624" b="1" kern="0" spc="-79" dirty="0">
                <a:solidFill>
                  <a:srgbClr val="E5E0DF"/>
                </a:solidFill>
                <a:latin typeface="Inter" pitchFamily="34" charset="0"/>
                <a:ea typeface="Inter" pitchFamily="34" charset="-122"/>
                <a:cs typeface="Inter" pitchFamily="34" charset="-120"/>
              </a:rPr>
              <a:t>3</a:t>
            </a:r>
            <a:endParaRPr lang="en-US" sz="2624" dirty="0"/>
          </a:p>
        </p:txBody>
      </p:sp>
      <p:sp>
        <p:nvSpPr>
          <p:cNvPr id="16" name="Text 13"/>
          <p:cNvSpPr/>
          <p:nvPr/>
        </p:nvSpPr>
        <p:spPr>
          <a:xfrm>
            <a:off x="5212913" y="5156240"/>
            <a:ext cx="2777490"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Inter" pitchFamily="34" charset="0"/>
                <a:ea typeface="Inter" pitchFamily="34" charset="-122"/>
                <a:cs typeface="Inter" pitchFamily="34" charset="-120"/>
              </a:rPr>
              <a:t>Posicionamiento</a:t>
            </a:r>
            <a:endParaRPr lang="en-US" sz="2187" dirty="0"/>
          </a:p>
        </p:txBody>
      </p:sp>
      <p:sp>
        <p:nvSpPr>
          <p:cNvPr id="17" name="Text 14"/>
          <p:cNvSpPr/>
          <p:nvPr/>
        </p:nvSpPr>
        <p:spPr>
          <a:xfrm>
            <a:off x="4922061" y="5894598"/>
            <a:ext cx="8584287" cy="1077687"/>
          </a:xfrm>
          <a:prstGeom prst="rect">
            <a:avLst/>
          </a:prstGeom>
          <a:noFill/>
          <a:ln/>
        </p:spPr>
        <p:txBody>
          <a:bodyPr wrap="square" rtlCol="0" anchor="t"/>
          <a:lstStyle/>
          <a:p>
            <a:pPr marL="0" indent="0" algn="just">
              <a:lnSpc>
                <a:spcPts val="2624"/>
              </a:lnSpc>
              <a:buNone/>
            </a:pPr>
            <a:r>
              <a:rPr lang="en-US" sz="2400" kern="0" spc="-35" dirty="0">
                <a:solidFill>
                  <a:srgbClr val="E5E0DF"/>
                </a:solidFill>
                <a:latin typeface="Inter" pitchFamily="34" charset="0"/>
                <a:ea typeface="Inter" pitchFamily="34" charset="-122"/>
                <a:cs typeface="Inter" pitchFamily="34" charset="-120"/>
              </a:rPr>
              <a:t>Los elementos hijos pueden ser posicionados y alineados dentro de la estructura de </a:t>
            </a:r>
            <a:r>
              <a:rPr lang="en-US" sz="2400" kern="0" spc="-35" dirty="0" err="1">
                <a:solidFill>
                  <a:srgbClr val="E5E0DF"/>
                </a:solidFill>
                <a:latin typeface="Inter" pitchFamily="34" charset="0"/>
                <a:ea typeface="Inter" pitchFamily="34" charset="-122"/>
                <a:cs typeface="Inter" pitchFamily="34" charset="-120"/>
              </a:rPr>
              <a:t>cuadrícula</a:t>
            </a:r>
            <a:r>
              <a:rPr lang="en-US" sz="2400" kern="0" spc="-35" dirty="0">
                <a:solidFill>
                  <a:srgbClr val="E5E0DF"/>
                </a:solidFill>
                <a:latin typeface="Inter" pitchFamily="34" charset="0"/>
                <a:ea typeface="Inter" pitchFamily="34" charset="-122"/>
                <a:cs typeface="Inter" pitchFamily="34" charset="-120"/>
              </a:rPr>
              <a:t>, </a:t>
            </a:r>
            <a:r>
              <a:rPr lang="en-US" sz="2400" kern="0" spc="-35" dirty="0" err="1">
                <a:solidFill>
                  <a:srgbClr val="6600CC"/>
                </a:solidFill>
                <a:latin typeface="Inter" pitchFamily="34" charset="0"/>
                <a:ea typeface="Inter" pitchFamily="34" charset="-122"/>
              </a:rPr>
              <a:t>simplificando</a:t>
            </a:r>
            <a:r>
              <a:rPr lang="en-US" sz="2400" kern="0" spc="-35" dirty="0">
                <a:solidFill>
                  <a:srgbClr val="E5E0DF"/>
                </a:solidFill>
                <a:latin typeface="Inter" pitchFamily="34" charset="0"/>
                <a:ea typeface="Inter" pitchFamily="34" charset="-122"/>
              </a:rPr>
              <a:t> la </a:t>
            </a:r>
            <a:r>
              <a:rPr lang="en-US" sz="2400" kern="0" spc="-35" dirty="0" err="1">
                <a:solidFill>
                  <a:srgbClr val="E5E0DF"/>
                </a:solidFill>
                <a:latin typeface="Inter" pitchFamily="34" charset="0"/>
                <a:ea typeface="Inter" pitchFamily="34" charset="-122"/>
              </a:rPr>
              <a:t>creación</a:t>
            </a:r>
            <a:r>
              <a:rPr lang="en-US" sz="2400" kern="0" spc="-35" dirty="0">
                <a:solidFill>
                  <a:srgbClr val="E5E0DF"/>
                </a:solidFill>
                <a:latin typeface="Inter" pitchFamily="34" charset="0"/>
                <a:ea typeface="Inter" pitchFamily="34" charset="-122"/>
              </a:rPr>
              <a:t> de </a:t>
            </a:r>
            <a:r>
              <a:rPr lang="en-US" sz="2400" kern="0" spc="-35" dirty="0" err="1">
                <a:solidFill>
                  <a:srgbClr val="E5E0DF"/>
                </a:solidFill>
                <a:latin typeface="Inter" pitchFamily="34" charset="0"/>
                <a:ea typeface="Inter" pitchFamily="34" charset="-122"/>
              </a:rPr>
              <a:t>diseños</a:t>
            </a:r>
            <a:r>
              <a:rPr lang="en-US" sz="2400" kern="0" spc="-35" dirty="0">
                <a:solidFill>
                  <a:srgbClr val="E5E0DF"/>
                </a:solidFill>
                <a:latin typeface="Inter" pitchFamily="34" charset="0"/>
                <a:ea typeface="Inter" pitchFamily="34" charset="-122"/>
              </a:rPr>
              <a:t> </a:t>
            </a:r>
            <a:r>
              <a:rPr lang="en-US" sz="2400" kern="0" spc="-35" dirty="0" err="1">
                <a:solidFill>
                  <a:srgbClr val="E5E0DF"/>
                </a:solidFill>
                <a:latin typeface="Inter" pitchFamily="34" charset="0"/>
                <a:ea typeface="Inter" pitchFamily="34" charset="-122"/>
              </a:rPr>
              <a:t>complejos</a:t>
            </a:r>
            <a:r>
              <a:rPr lang="en-US" sz="2400" kern="0" spc="-35" dirty="0">
                <a:solidFill>
                  <a:srgbClr val="E5E0DF"/>
                </a:solidFill>
                <a:latin typeface="Inter" pitchFamily="34" charset="0"/>
                <a:ea typeface="Inter" pitchFamily="34" charset="-122"/>
              </a:rPr>
              <a:t> y </a:t>
            </a:r>
            <a:r>
              <a:rPr lang="en-US" sz="2400" kern="0" spc="-35" dirty="0" err="1">
                <a:solidFill>
                  <a:srgbClr val="E5E0DF"/>
                </a:solidFill>
                <a:latin typeface="Inter" pitchFamily="34" charset="0"/>
                <a:ea typeface="Inter" pitchFamily="34" charset="-122"/>
              </a:rPr>
              <a:t>altamente</a:t>
            </a:r>
            <a:r>
              <a:rPr lang="en-US" sz="2400" kern="0" spc="-35" dirty="0">
                <a:solidFill>
                  <a:srgbClr val="E5E0DF"/>
                </a:solidFill>
                <a:latin typeface="Inter" pitchFamily="34" charset="0"/>
                <a:ea typeface="Inter" pitchFamily="34" charset="-122"/>
              </a:rPr>
              <a:t> </a:t>
            </a:r>
            <a:r>
              <a:rPr lang="en-US" sz="2400" kern="0" spc="-35" dirty="0" err="1">
                <a:solidFill>
                  <a:srgbClr val="E5E0DF"/>
                </a:solidFill>
                <a:latin typeface="Inter" pitchFamily="34" charset="0"/>
                <a:ea typeface="Inter" pitchFamily="34" charset="-122"/>
              </a:rPr>
              <a:t>personalizados</a:t>
            </a:r>
            <a:r>
              <a:rPr lang="en-US" sz="2400" kern="0" spc="-35" dirty="0">
                <a:solidFill>
                  <a:srgbClr val="E5E0DF"/>
                </a:solidFill>
                <a:latin typeface="Inter" pitchFamily="34" charset="0"/>
                <a:ea typeface="Inter" pitchFamily="34" charset="-122"/>
              </a:rPr>
              <a:t>.</a:t>
            </a:r>
            <a:endParaRPr lang="en-US" sz="2400" dirty="0"/>
          </a:p>
        </p:txBody>
      </p:sp>
      <p:pic>
        <p:nvPicPr>
          <p:cNvPr id="18"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19" name="Imagen 18">
            <a:extLst>
              <a:ext uri="{FF2B5EF4-FFF2-40B4-BE49-F238E27FC236}">
                <a16:creationId xmlns:a16="http://schemas.microsoft.com/office/drawing/2014/main" id="{37C5D2C1-5B57-4CD4-CB88-A730FF0379D3}"/>
              </a:ext>
            </a:extLst>
          </p:cNvPr>
          <p:cNvPicPr>
            <a:picLocks noChangeAspect="1"/>
          </p:cNvPicPr>
          <p:nvPr/>
        </p:nvPicPr>
        <p:blipFill>
          <a:blip r:embed="rId6"/>
          <a:stretch>
            <a:fillRect/>
          </a:stretch>
        </p:blipFill>
        <p:spPr>
          <a:xfrm>
            <a:off x="9649854" y="5477278"/>
            <a:ext cx="5029636" cy="502963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txBody>
          <a:bodyPr/>
          <a:lstStyle/>
          <a:p>
            <a:endParaRPr lang="es-AR"/>
          </a:p>
        </p:txBody>
      </p:sp>
      <p:sp>
        <p:nvSpPr>
          <p:cNvPr id="3" name="Shape 1"/>
          <p:cNvSpPr/>
          <p:nvPr/>
        </p:nvSpPr>
        <p:spPr>
          <a:xfrm>
            <a:off x="0" y="-42898"/>
            <a:ext cx="14630400" cy="8962668"/>
          </a:xfrm>
          <a:prstGeom prst="rect">
            <a:avLst/>
          </a:prstGeom>
          <a:solidFill>
            <a:schemeClr val="bg2">
              <a:lumMod val="75000"/>
            </a:schemeClr>
          </a:solidFill>
          <a:ln/>
        </p:spPr>
        <p:txBody>
          <a:bodyPr/>
          <a:lstStyle/>
          <a:p>
            <a:endParaRPr lang="es-AR"/>
          </a:p>
        </p:txBody>
      </p:sp>
      <p:pic>
        <p:nvPicPr>
          <p:cNvPr id="4" name="Image 0" descr="preencoded.png"/>
          <p:cNvPicPr>
            <a:picLocks noChangeAspect="1"/>
          </p:cNvPicPr>
          <p:nvPr/>
        </p:nvPicPr>
        <p:blipFill rotWithShape="1">
          <a:blip r:embed="rId3"/>
          <a:srcRect b="11005"/>
          <a:stretch/>
        </p:blipFill>
        <p:spPr>
          <a:xfrm>
            <a:off x="229037" y="448089"/>
            <a:ext cx="9247344" cy="8229600"/>
          </a:xfrm>
          <a:prstGeom prst="rect">
            <a:avLst/>
          </a:prstGeom>
        </p:spPr>
      </p:pic>
      <p:sp>
        <p:nvSpPr>
          <p:cNvPr id="5" name="Text 2"/>
          <p:cNvSpPr/>
          <p:nvPr/>
        </p:nvSpPr>
        <p:spPr>
          <a:xfrm>
            <a:off x="3621167" y="8048982"/>
            <a:ext cx="3888462" cy="486013"/>
          </a:xfrm>
          <a:prstGeom prst="rect">
            <a:avLst/>
          </a:prstGeom>
          <a:noFill/>
          <a:ln/>
        </p:spPr>
        <p:txBody>
          <a:bodyPr wrap="none" rtlCol="0" anchor="t"/>
          <a:lstStyle/>
          <a:p>
            <a:pPr marL="0" indent="0">
              <a:lnSpc>
                <a:spcPts val="3827"/>
              </a:lnSpc>
              <a:buNone/>
            </a:pPr>
            <a:endParaRPr lang="en-US" sz="3062" dirty="0"/>
          </a:p>
        </p:txBody>
      </p:sp>
      <p:pic>
        <p:nvPicPr>
          <p:cNvPr id="6"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pic>
        <p:nvPicPr>
          <p:cNvPr id="7" name="Imagen 6">
            <a:extLst>
              <a:ext uri="{FF2B5EF4-FFF2-40B4-BE49-F238E27FC236}">
                <a16:creationId xmlns:a16="http://schemas.microsoft.com/office/drawing/2014/main" id="{1D95E537-5FAC-FD09-5B5A-CFC9AEDB6ABF}"/>
              </a:ext>
            </a:extLst>
          </p:cNvPr>
          <p:cNvPicPr>
            <a:picLocks noChangeAspect="1"/>
          </p:cNvPicPr>
          <p:nvPr/>
        </p:nvPicPr>
        <p:blipFill>
          <a:blip r:embed="rId6"/>
          <a:stretch>
            <a:fillRect/>
          </a:stretch>
        </p:blipFill>
        <p:spPr>
          <a:xfrm>
            <a:off x="9600764" y="5534164"/>
            <a:ext cx="5029636" cy="5029636"/>
          </a:xfrm>
          <a:prstGeom prst="rect">
            <a:avLst/>
          </a:prstGeom>
        </p:spPr>
      </p:pic>
      <p:sp>
        <p:nvSpPr>
          <p:cNvPr id="8" name="Rectángulo 7">
            <a:extLst>
              <a:ext uri="{FF2B5EF4-FFF2-40B4-BE49-F238E27FC236}">
                <a16:creationId xmlns:a16="http://schemas.microsoft.com/office/drawing/2014/main" id="{FDFD14BC-4960-2C55-B127-9D4B193162AE}"/>
              </a:ext>
            </a:extLst>
          </p:cNvPr>
          <p:cNvSpPr/>
          <p:nvPr/>
        </p:nvSpPr>
        <p:spPr>
          <a:xfrm>
            <a:off x="534256" y="1571946"/>
            <a:ext cx="2486346" cy="2866490"/>
          </a:xfrm>
          <a:prstGeom prst="rect">
            <a:avLst/>
          </a:prstGeom>
          <a:solidFill>
            <a:srgbClr val="19CB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0" i="0" dirty="0">
                <a:solidFill>
                  <a:srgbClr val="051626"/>
                </a:solidFill>
                <a:effectLst/>
                <a:highlight>
                  <a:srgbClr val="FFFFFF"/>
                </a:highlight>
                <a:latin typeface="dm sans" pitchFamily="2" charset="0"/>
              </a:rPr>
              <a:t>La herencia es el proceso por el cual algunas propiedades CSS aplicadas a una etiqueta se pasan a las etiquetas anidadas.</a:t>
            </a:r>
          </a:p>
          <a:p>
            <a:pPr algn="ctr"/>
            <a:endParaRPr lang="es-AR" dirty="0">
              <a:solidFill>
                <a:srgbClr val="00B0F0"/>
              </a:solidFill>
            </a:endParaRPr>
          </a:p>
        </p:txBody>
      </p:sp>
      <p:sp>
        <p:nvSpPr>
          <p:cNvPr id="9" name="Rectángulo 8">
            <a:extLst>
              <a:ext uri="{FF2B5EF4-FFF2-40B4-BE49-F238E27FC236}">
                <a16:creationId xmlns:a16="http://schemas.microsoft.com/office/drawing/2014/main" id="{B81F139D-8616-3AA3-443D-930507A93495}"/>
              </a:ext>
            </a:extLst>
          </p:cNvPr>
          <p:cNvSpPr/>
          <p:nvPr/>
        </p:nvSpPr>
        <p:spPr>
          <a:xfrm>
            <a:off x="7219071" y="1571946"/>
            <a:ext cx="7182291" cy="1849348"/>
          </a:xfrm>
          <a:prstGeom prst="rect">
            <a:avLst/>
          </a:prstGeom>
          <a:solidFill>
            <a:srgbClr val="19CB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rgbClr val="6600CC"/>
                </a:solidFill>
              </a:rPr>
              <a:t>Si un elemento no tiene un valor en cascada para una determinada propiedad, puede heredar uno de un elemento antecesor. Es común aplicar la propiedad </a:t>
            </a:r>
            <a:r>
              <a:rPr lang="es-ES" dirty="0" err="1">
                <a:solidFill>
                  <a:srgbClr val="6600CC"/>
                </a:solidFill>
              </a:rPr>
              <a:t>font-family</a:t>
            </a:r>
            <a:r>
              <a:rPr lang="es-ES" dirty="0">
                <a:solidFill>
                  <a:srgbClr val="6600CC"/>
                </a:solidFill>
              </a:rPr>
              <a:t> al elemento </a:t>
            </a:r>
            <a:r>
              <a:rPr lang="es-ES" dirty="0">
                <a:solidFill>
                  <a:srgbClr val="6600CC"/>
                </a:solidFill>
                <a:highlight>
                  <a:srgbClr val="C0C0C0"/>
                </a:highlight>
              </a:rPr>
              <a:t>&lt;</a:t>
            </a:r>
            <a:r>
              <a:rPr lang="es-ES" dirty="0" err="1">
                <a:solidFill>
                  <a:srgbClr val="6600CC"/>
                </a:solidFill>
                <a:highlight>
                  <a:srgbClr val="C0C0C0"/>
                </a:highlight>
              </a:rPr>
              <a:t>body</a:t>
            </a:r>
            <a:r>
              <a:rPr lang="es-ES" dirty="0">
                <a:solidFill>
                  <a:srgbClr val="6600CC"/>
                </a:solidFill>
                <a:highlight>
                  <a:srgbClr val="C0C0C0"/>
                </a:highlight>
              </a:rPr>
              <a:t>&gt;. </a:t>
            </a:r>
            <a:r>
              <a:rPr lang="es-ES" dirty="0">
                <a:solidFill>
                  <a:srgbClr val="6600CC"/>
                </a:solidFill>
              </a:rPr>
              <a:t>Todas las etiquetas descendientes de la etiqueta </a:t>
            </a:r>
            <a:r>
              <a:rPr lang="es-ES" dirty="0">
                <a:solidFill>
                  <a:srgbClr val="6600CC"/>
                </a:solidFill>
                <a:highlight>
                  <a:srgbClr val="C0C0C0"/>
                </a:highlight>
              </a:rPr>
              <a:t>&lt;</a:t>
            </a:r>
            <a:r>
              <a:rPr lang="es-ES" dirty="0" err="1">
                <a:solidFill>
                  <a:srgbClr val="6600CC"/>
                </a:solidFill>
                <a:highlight>
                  <a:srgbClr val="C0C0C0"/>
                </a:highlight>
              </a:rPr>
              <a:t>body</a:t>
            </a:r>
            <a:r>
              <a:rPr lang="es-ES" dirty="0">
                <a:solidFill>
                  <a:srgbClr val="6600CC"/>
                </a:solidFill>
                <a:highlight>
                  <a:srgbClr val="C0C0C0"/>
                </a:highlight>
              </a:rPr>
              <a:t>&gt;, </a:t>
            </a:r>
            <a:r>
              <a:rPr lang="es-ES" dirty="0">
                <a:solidFill>
                  <a:srgbClr val="6600CC"/>
                </a:solidFill>
              </a:rPr>
              <a:t>es decir, las que están dentro de la etiqueta </a:t>
            </a:r>
            <a:r>
              <a:rPr lang="es-ES" dirty="0">
                <a:solidFill>
                  <a:srgbClr val="6600CC"/>
                </a:solidFill>
                <a:highlight>
                  <a:srgbClr val="C0C0C0"/>
                </a:highlight>
              </a:rPr>
              <a:t>&lt;</a:t>
            </a:r>
            <a:r>
              <a:rPr lang="es-ES" dirty="0" err="1">
                <a:solidFill>
                  <a:srgbClr val="6600CC"/>
                </a:solidFill>
                <a:highlight>
                  <a:srgbClr val="C0C0C0"/>
                </a:highlight>
              </a:rPr>
              <a:t>body</a:t>
            </a:r>
            <a:r>
              <a:rPr lang="es-ES" dirty="0">
                <a:solidFill>
                  <a:srgbClr val="6600CC"/>
                </a:solidFill>
                <a:highlight>
                  <a:srgbClr val="C0C0C0"/>
                </a:highlight>
              </a:rPr>
              <a:t>&gt; </a:t>
            </a:r>
            <a:r>
              <a:rPr lang="es-ES" dirty="0">
                <a:solidFill>
                  <a:srgbClr val="6600CC"/>
                </a:solidFill>
              </a:rPr>
              <a:t>heredarán esta fuente y no es necesario aplicarla explícitamente a cada elemento de la página.</a:t>
            </a:r>
            <a:endParaRPr lang="es-AR" dirty="0">
              <a:solidFill>
                <a:srgbClr val="6600CC"/>
              </a:solidFill>
            </a:endParaRPr>
          </a:p>
        </p:txBody>
      </p:sp>
      <p:sp>
        <p:nvSpPr>
          <p:cNvPr id="14" name="Rectángulo 13">
            <a:extLst>
              <a:ext uri="{FF2B5EF4-FFF2-40B4-BE49-F238E27FC236}">
                <a16:creationId xmlns:a16="http://schemas.microsoft.com/office/drawing/2014/main" id="{35F1D87F-C680-986E-C0EC-9285633FD41D}"/>
              </a:ext>
            </a:extLst>
          </p:cNvPr>
          <p:cNvSpPr/>
          <p:nvPr/>
        </p:nvSpPr>
        <p:spPr>
          <a:xfrm>
            <a:off x="8024116" y="3421294"/>
            <a:ext cx="6377246" cy="1181528"/>
          </a:xfrm>
          <a:prstGeom prst="rect">
            <a:avLst/>
          </a:prstGeom>
          <a:solidFill>
            <a:srgbClr val="19CB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t>Cualquier etiqueta dentro de otra etiqueta es descendiente de esa etiqueta. por ejemplo, una etiqueta </a:t>
            </a:r>
            <a:r>
              <a:rPr lang="es-ES" dirty="0">
                <a:highlight>
                  <a:srgbClr val="C0C0C0"/>
                </a:highlight>
              </a:rPr>
              <a:t>&lt;p&gt;</a:t>
            </a:r>
            <a:r>
              <a:rPr lang="es-ES" dirty="0"/>
              <a:t> dentro de la etiqueta </a:t>
            </a:r>
            <a:r>
              <a:rPr lang="es-ES" dirty="0">
                <a:highlight>
                  <a:srgbClr val="C0C0C0"/>
                </a:highlight>
              </a:rPr>
              <a:t>&lt;</a:t>
            </a:r>
            <a:r>
              <a:rPr lang="es-ES" dirty="0" err="1">
                <a:highlight>
                  <a:srgbClr val="C0C0C0"/>
                </a:highlight>
              </a:rPr>
              <a:t>body</a:t>
            </a:r>
            <a:r>
              <a:rPr lang="es-ES" dirty="0">
                <a:highlight>
                  <a:srgbClr val="C0C0C0"/>
                </a:highlight>
              </a:rPr>
              <a:t>&gt; </a:t>
            </a:r>
            <a:r>
              <a:rPr lang="es-ES" dirty="0"/>
              <a:t>es descendiente de </a:t>
            </a:r>
            <a:r>
              <a:rPr lang="es-ES" dirty="0">
                <a:highlight>
                  <a:srgbClr val="C0C0C0"/>
                </a:highlight>
              </a:rPr>
              <a:t>&lt;</a:t>
            </a:r>
            <a:r>
              <a:rPr lang="es-ES" dirty="0" err="1">
                <a:highlight>
                  <a:srgbClr val="C0C0C0"/>
                </a:highlight>
              </a:rPr>
              <a:t>body</a:t>
            </a:r>
            <a:r>
              <a:rPr lang="es-ES" dirty="0">
                <a:highlight>
                  <a:srgbClr val="C0C0C0"/>
                </a:highlight>
              </a:rPr>
              <a:t>&gt;, </a:t>
            </a:r>
            <a:r>
              <a:rPr lang="es-ES" dirty="0"/>
              <a:t>mientras que la etiqueta </a:t>
            </a:r>
            <a:r>
              <a:rPr lang="es-ES" dirty="0">
                <a:highlight>
                  <a:srgbClr val="C0C0C0"/>
                </a:highlight>
              </a:rPr>
              <a:t>&lt;</a:t>
            </a:r>
            <a:r>
              <a:rPr lang="es-ES" dirty="0" err="1">
                <a:highlight>
                  <a:srgbClr val="C0C0C0"/>
                </a:highlight>
              </a:rPr>
              <a:t>body</a:t>
            </a:r>
            <a:r>
              <a:rPr lang="es-ES" dirty="0">
                <a:highlight>
                  <a:srgbClr val="C0C0C0"/>
                </a:highlight>
              </a:rPr>
              <a:t>&gt; </a:t>
            </a:r>
            <a:r>
              <a:rPr lang="es-ES" dirty="0"/>
              <a:t>es un ancestro de la etiqueta </a:t>
            </a:r>
            <a:r>
              <a:rPr lang="es-ES" dirty="0">
                <a:highlight>
                  <a:srgbClr val="C0C0C0"/>
                </a:highlight>
              </a:rPr>
              <a:t>&lt;p&gt;.</a:t>
            </a:r>
            <a:endParaRPr lang="es-AR" dirty="0">
              <a:highlight>
                <a:srgbClr val="C0C0C0"/>
              </a:highlight>
            </a:endParaRPr>
          </a:p>
        </p:txBody>
      </p:sp>
      <p:sp>
        <p:nvSpPr>
          <p:cNvPr id="16" name="Rectángulo 15">
            <a:extLst>
              <a:ext uri="{FF2B5EF4-FFF2-40B4-BE49-F238E27FC236}">
                <a16:creationId xmlns:a16="http://schemas.microsoft.com/office/drawing/2014/main" id="{408CB6CD-847D-64A6-075F-CFE525C4CFC8}"/>
              </a:ext>
            </a:extLst>
          </p:cNvPr>
          <p:cNvSpPr/>
          <p:nvPr/>
        </p:nvSpPr>
        <p:spPr>
          <a:xfrm>
            <a:off x="9476380" y="4533164"/>
            <a:ext cx="4924981" cy="1919006"/>
          </a:xfrm>
          <a:prstGeom prst="rect">
            <a:avLst/>
          </a:prstGeom>
          <a:solidFill>
            <a:srgbClr val="19CB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dirty="0">
                <a:solidFill>
                  <a:srgbClr val="6600CC"/>
                </a:solidFill>
              </a:rPr>
              <a:t>La herencia también funciona a través de múltiples generaciones. Si una etiqueta como </a:t>
            </a:r>
            <a:r>
              <a:rPr lang="es-ES" dirty="0">
                <a:solidFill>
                  <a:srgbClr val="6600CC"/>
                </a:solidFill>
                <a:highlight>
                  <a:srgbClr val="C0C0C0"/>
                </a:highlight>
              </a:rPr>
              <a:t>&lt;em&gt; o &lt;</a:t>
            </a:r>
            <a:r>
              <a:rPr lang="es-ES" dirty="0" err="1">
                <a:solidFill>
                  <a:srgbClr val="6600CC"/>
                </a:solidFill>
                <a:highlight>
                  <a:srgbClr val="C0C0C0"/>
                </a:highlight>
              </a:rPr>
              <a:t>strong</a:t>
            </a:r>
            <a:r>
              <a:rPr lang="es-ES" dirty="0">
                <a:solidFill>
                  <a:srgbClr val="6600CC"/>
                </a:solidFill>
                <a:highlight>
                  <a:srgbClr val="C0C0C0"/>
                </a:highlight>
              </a:rPr>
              <a:t>&gt;</a:t>
            </a:r>
            <a:r>
              <a:rPr lang="es-ES" dirty="0">
                <a:solidFill>
                  <a:srgbClr val="6600CC"/>
                </a:solidFill>
              </a:rPr>
              <a:t> aparece dentro de una etiqueta &lt;p&gt;, entonces las etiquetas </a:t>
            </a:r>
            <a:r>
              <a:rPr lang="es-ES" dirty="0">
                <a:solidFill>
                  <a:srgbClr val="6600CC"/>
                </a:solidFill>
                <a:highlight>
                  <a:srgbClr val="C0C0C0"/>
                </a:highlight>
              </a:rPr>
              <a:t>&lt;em&gt; y &lt;</a:t>
            </a:r>
            <a:r>
              <a:rPr lang="es-ES" dirty="0" err="1">
                <a:solidFill>
                  <a:srgbClr val="6600CC"/>
                </a:solidFill>
                <a:highlight>
                  <a:srgbClr val="C0C0C0"/>
                </a:highlight>
              </a:rPr>
              <a:t>strong</a:t>
            </a:r>
            <a:r>
              <a:rPr lang="es-ES" dirty="0">
                <a:solidFill>
                  <a:srgbClr val="6600CC"/>
                </a:solidFill>
                <a:highlight>
                  <a:srgbClr val="C0C0C0"/>
                </a:highlight>
              </a:rPr>
              <a:t>&gt; </a:t>
            </a:r>
            <a:r>
              <a:rPr lang="es-ES" dirty="0">
                <a:solidFill>
                  <a:srgbClr val="6600CC"/>
                </a:solidFill>
              </a:rPr>
              <a:t>también heredan las propiedades de cualquier estilo aplicado a la etiqueta </a:t>
            </a:r>
            <a:r>
              <a:rPr lang="es-ES" dirty="0">
                <a:solidFill>
                  <a:srgbClr val="6600CC"/>
                </a:solidFill>
                <a:highlight>
                  <a:srgbClr val="C0C0C0"/>
                </a:highlight>
              </a:rPr>
              <a:t>&lt;</a:t>
            </a:r>
            <a:r>
              <a:rPr lang="es-ES" dirty="0" err="1">
                <a:solidFill>
                  <a:srgbClr val="6600CC"/>
                </a:solidFill>
                <a:highlight>
                  <a:srgbClr val="C0C0C0"/>
                </a:highlight>
              </a:rPr>
              <a:t>body</a:t>
            </a:r>
            <a:r>
              <a:rPr lang="es-ES" dirty="0">
                <a:solidFill>
                  <a:srgbClr val="6600CC"/>
                </a:solidFill>
                <a:highlight>
                  <a:srgbClr val="C0C0C0"/>
                </a:highlight>
              </a:rPr>
              <a:t>&gt;.</a:t>
            </a:r>
            <a:endParaRPr lang="es-AR" dirty="0">
              <a:solidFill>
                <a:srgbClr val="6600CC"/>
              </a:solidFill>
              <a:highlight>
                <a:srgbClr val="C0C0C0"/>
              </a:highlight>
            </a:endParaRPr>
          </a:p>
        </p:txBody>
      </p:sp>
      <p:sp>
        <p:nvSpPr>
          <p:cNvPr id="10" name="Flecha: a la derecha 9">
            <a:extLst>
              <a:ext uri="{FF2B5EF4-FFF2-40B4-BE49-F238E27FC236}">
                <a16:creationId xmlns:a16="http://schemas.microsoft.com/office/drawing/2014/main" id="{4518FA89-C4E2-20A8-F560-2E0B769F3131}"/>
              </a:ext>
            </a:extLst>
          </p:cNvPr>
          <p:cNvSpPr/>
          <p:nvPr/>
        </p:nvSpPr>
        <p:spPr>
          <a:xfrm rot="15610730">
            <a:off x="3341311" y="6788405"/>
            <a:ext cx="1562814" cy="1986207"/>
          </a:xfrm>
          <a:prstGeom prst="rightArrow">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Flecha: a la derecha 10">
            <a:extLst>
              <a:ext uri="{FF2B5EF4-FFF2-40B4-BE49-F238E27FC236}">
                <a16:creationId xmlns:a16="http://schemas.microsoft.com/office/drawing/2014/main" id="{74A28F0B-3254-2D84-0893-53957F736307}"/>
              </a:ext>
            </a:extLst>
          </p:cNvPr>
          <p:cNvSpPr/>
          <p:nvPr/>
        </p:nvSpPr>
        <p:spPr>
          <a:xfrm rot="17272398">
            <a:off x="7833590" y="6718952"/>
            <a:ext cx="1564476" cy="2228660"/>
          </a:xfrm>
          <a:prstGeom prst="rightArrow">
            <a:avLst/>
          </a:prstGeom>
          <a:solidFill>
            <a:schemeClr val="bg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19E771A8-2FA5-CDF7-9152-0AACCB0B02BB}"/>
              </a:ext>
            </a:extLst>
          </p:cNvPr>
          <p:cNvSpPr/>
          <p:nvPr/>
        </p:nvSpPr>
        <p:spPr>
          <a:xfrm>
            <a:off x="2181831" y="285843"/>
            <a:ext cx="9950768" cy="694373"/>
          </a:xfrm>
          <a:prstGeom prst="rect">
            <a:avLst/>
          </a:prstGeom>
          <a:solidFill>
            <a:srgbClr val="6600CC"/>
          </a:solidFill>
          <a:ln/>
        </p:spPr>
        <p:txBody>
          <a:bodyPr wrap="none" rtlCol="0" anchor="t"/>
          <a:lstStyle/>
          <a:p>
            <a:pPr marL="0" indent="0">
              <a:lnSpc>
                <a:spcPts val="5468"/>
              </a:lnSpc>
              <a:buNone/>
            </a:pPr>
            <a:r>
              <a:rPr lang="en-US" sz="4374" b="1" kern="0" spc="-131" dirty="0">
                <a:solidFill>
                  <a:srgbClr val="FFFFFF"/>
                </a:solidFill>
                <a:latin typeface="Inter" pitchFamily="34" charset="0"/>
                <a:ea typeface="Inter" pitchFamily="34" charset="-122"/>
                <a:cs typeface="Inter" pitchFamily="34" charset="-120"/>
              </a:rPr>
              <a:t>Entendiendo el Sistema de Grid en CSS</a:t>
            </a:r>
            <a:endParaRPr lang="en-US" sz="4374" dirty="0"/>
          </a:p>
        </p:txBody>
      </p:sp>
      <p:pic>
        <p:nvPicPr>
          <p:cNvPr id="4" name="Imagen 3">
            <a:extLst>
              <a:ext uri="{FF2B5EF4-FFF2-40B4-BE49-F238E27FC236}">
                <a16:creationId xmlns:a16="http://schemas.microsoft.com/office/drawing/2014/main" id="{65811FEE-231D-E4FB-00D4-6BB3BC830DE3}"/>
              </a:ext>
            </a:extLst>
          </p:cNvPr>
          <p:cNvPicPr>
            <a:picLocks noChangeAspect="1"/>
          </p:cNvPicPr>
          <p:nvPr/>
        </p:nvPicPr>
        <p:blipFill>
          <a:blip r:embed="rId2"/>
          <a:stretch>
            <a:fillRect/>
          </a:stretch>
        </p:blipFill>
        <p:spPr>
          <a:xfrm>
            <a:off x="626032" y="1786965"/>
            <a:ext cx="10613896" cy="465567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5" name="Rectángulo 4">
            <a:extLst>
              <a:ext uri="{FF2B5EF4-FFF2-40B4-BE49-F238E27FC236}">
                <a16:creationId xmlns:a16="http://schemas.microsoft.com/office/drawing/2014/main" id="{D0628CDD-4B5F-9602-DF28-7CC95F0452B5}"/>
              </a:ext>
            </a:extLst>
          </p:cNvPr>
          <p:cNvSpPr/>
          <p:nvPr/>
        </p:nvSpPr>
        <p:spPr>
          <a:xfrm>
            <a:off x="11503698" y="2455720"/>
            <a:ext cx="2948683" cy="219867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s-ES" b="0" i="0" dirty="0">
                <a:solidFill>
                  <a:srgbClr val="051626"/>
                </a:solidFill>
                <a:effectLst/>
                <a:highlight>
                  <a:srgbClr val="FFFFFF"/>
                </a:highlight>
                <a:latin typeface="dm sans" pitchFamily="2" charset="0"/>
              </a:rPr>
              <a:t>Como puedes notar en la estructura del árbol cada elemento solo tiene un padre directo.</a:t>
            </a:r>
            <a:endParaRPr lang="es-AR" dirty="0"/>
          </a:p>
        </p:txBody>
      </p:sp>
    </p:spTree>
    <p:extLst>
      <p:ext uri="{BB962C8B-B14F-4D97-AF65-F5344CB8AC3E}">
        <p14:creationId xmlns:p14="http://schemas.microsoft.com/office/powerpoint/2010/main" val="34122956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343</TotalTime>
  <Words>1925</Words>
  <Application>Microsoft Office PowerPoint</Application>
  <PresentationFormat>Personalizado</PresentationFormat>
  <Paragraphs>193</Paragraphs>
  <Slides>21</Slides>
  <Notes>18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21</vt:i4>
      </vt:variant>
    </vt:vector>
  </HeadingPairs>
  <TitlesOfParts>
    <vt:vector size="28" baseType="lpstr">
      <vt:lpstr>Aptos</vt:lpstr>
      <vt:lpstr>Aptos Black</vt:lpstr>
      <vt:lpstr>Arial</vt:lpstr>
      <vt:lpstr>Consolas</vt:lpstr>
      <vt:lpstr>dm sans</vt:lpstr>
      <vt:lpstr>Inter</vt:lpstr>
      <vt:lpstr>Office Theme</vt:lpstr>
      <vt:lpstr>FullStack Developer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María Dolores Costa</cp:lastModifiedBy>
  <cp:revision>6</cp:revision>
  <dcterms:created xsi:type="dcterms:W3CDTF">2024-06-04T10:31:10Z</dcterms:created>
  <dcterms:modified xsi:type="dcterms:W3CDTF">2024-06-05T00:27:04Z</dcterms:modified>
</cp:coreProperties>
</file>